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29" r:id="rId4"/>
    <p:sldMasterId id="2147484475" r:id="rId5"/>
    <p:sldMasterId id="2147484495" r:id="rId6"/>
    <p:sldMasterId id="2147484546" r:id="rId7"/>
  </p:sldMasterIdLst>
  <p:notesMasterIdLst>
    <p:notesMasterId r:id="rId24"/>
  </p:notesMasterIdLst>
  <p:handoutMasterIdLst>
    <p:handoutMasterId r:id="rId25"/>
  </p:handoutMasterIdLst>
  <p:sldIdLst>
    <p:sldId id="1502" r:id="rId8"/>
    <p:sldId id="1552" r:id="rId9"/>
    <p:sldId id="1553" r:id="rId10"/>
    <p:sldId id="1554" r:id="rId11"/>
    <p:sldId id="1555" r:id="rId12"/>
    <p:sldId id="1556" r:id="rId13"/>
    <p:sldId id="1578" r:id="rId14"/>
    <p:sldId id="1579" r:id="rId15"/>
    <p:sldId id="1570" r:id="rId16"/>
    <p:sldId id="1584" r:id="rId17"/>
    <p:sldId id="1605" r:id="rId18"/>
    <p:sldId id="1604" r:id="rId19"/>
    <p:sldId id="1565" r:id="rId20"/>
    <p:sldId id="1564" r:id="rId21"/>
    <p:sldId id="1603" r:id="rId22"/>
    <p:sldId id="1599" r:id="rId2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1C8FB21-FF75-44A0-8090-B2FB240B014B}">
          <p14:sldIdLst>
            <p14:sldId id="1502"/>
            <p14:sldId id="1552"/>
            <p14:sldId id="1553"/>
            <p14:sldId id="1554"/>
            <p14:sldId id="1555"/>
            <p14:sldId id="1556"/>
            <p14:sldId id="1578"/>
            <p14:sldId id="1579"/>
          </p14:sldIdLst>
        </p14:section>
        <p14:section name="Functions" id="{232EA7BD-9F47-B241-8C4D-2B3D8E2A26F3}">
          <p14:sldIdLst>
            <p14:sldId id="1570"/>
            <p14:sldId id="1584"/>
            <p14:sldId id="1605"/>
            <p14:sldId id="1604"/>
            <p14:sldId id="1565"/>
            <p14:sldId id="1564"/>
          </p14:sldIdLst>
        </p14:section>
        <p14:section name="Closing" id="{29039B3C-4E46-4C4E-9BAE-9ECA1B061199}">
          <p14:sldIdLst>
            <p14:sldId id="1603"/>
            <p14:sldId id="159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Christos Matskas" initials="CM" lastIdx="17" clrIdx="4">
    <p:extLst>
      <p:ext uri="{19B8F6BF-5375-455C-9EA6-DF929625EA0E}">
        <p15:presenceInfo xmlns:p15="http://schemas.microsoft.com/office/powerpoint/2012/main" userId="2b548a1b-e0ab-49b8-a683-ebd48b4e7142" providerId="Windows Live"/>
      </p:ext>
    </p:extLst>
  </p:cmAuthor>
  <p:cmAuthor id="5" name="Piyush Vaishya" initials="PV" lastIdx="1" clrIdx="5">
    <p:extLst>
      <p:ext uri="{19B8F6BF-5375-455C-9EA6-DF929625EA0E}">
        <p15:presenceInfo xmlns:p15="http://schemas.microsoft.com/office/powerpoint/2012/main" userId="1843ec480d62c7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000000"/>
    <a:srgbClr val="FF8C00"/>
    <a:srgbClr val="D83B01"/>
    <a:srgbClr val="FFB900"/>
    <a:srgbClr val="107C10"/>
    <a:srgbClr val="353535"/>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4C4D5C-414B-411E-BA60-84455629F889}" v="5" dt="2019-11-02T20:36:1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56"/>
    <p:restoredTop sz="94291" autoAdjust="0"/>
  </p:normalViewPr>
  <p:slideViewPr>
    <p:cSldViewPr snapToGrid="0">
      <p:cViewPr varScale="1">
        <p:scale>
          <a:sx n="71" d="100"/>
          <a:sy n="71" d="100"/>
        </p:scale>
        <p:origin x="450" y="7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12/16/2019 10:54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12/16/2019 10:54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313C66B-7AF5-40BA-8933-D16874FF94CC}" type="datetime8">
              <a:rPr lang="en-US" smtClean="0"/>
              <a:t>12/16/2019 10:54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622241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12/16/2019 10:54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938355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already saw how Functions provide an experience of responding to events through code that in turn processes data that could be coming from or headed to any number of services.  Some of the key highlights are:</a:t>
            </a:r>
          </a:p>
          <a:p>
            <a:pPr marL="171450" indent="-171450">
              <a:buFontTx/>
              <a:buChar char="-"/>
            </a:pPr>
            <a:r>
              <a:rPr lang="en-US" dirty="0"/>
              <a:t>Ability to build, test and debug your Functions code locally on your own machine before your code is even deployed to the cloud.  This is a massive productivity benefit while building cloud applications and something Azure provides through rich integration with a world class developer tool like Visual Studio</a:t>
            </a:r>
          </a:p>
          <a:p>
            <a:pPr marL="171450" indent="-171450">
              <a:buFontTx/>
              <a:buChar char="-"/>
            </a:pPr>
            <a:r>
              <a:rPr lang="en-US" dirty="0"/>
              <a:t>Secondly, unique features like triggers and bindings that make it super easy to setup event-driven architectures and simplify communication with data sources</a:t>
            </a:r>
          </a:p>
          <a:p>
            <a:pPr marL="171450" indent="-171450">
              <a:buFontTx/>
              <a:buChar char="-"/>
            </a:pPr>
            <a:r>
              <a:rPr lang="en-US" dirty="0"/>
              <a:t>Thirdly, we support a number of programming languages.  In the demo we saw an example with C#.  But we also support Node.js, F#, Python and even bash so you can pick the language of your choice to write </a:t>
            </a:r>
            <a:r>
              <a:rPr lang="en-US" dirty="0" err="1"/>
              <a:t>serverless</a:t>
            </a:r>
            <a:r>
              <a:rPr lang="en-US" dirty="0"/>
              <a:t> functions with</a:t>
            </a:r>
          </a:p>
          <a:p>
            <a:pPr marL="171450" indent="-171450">
              <a:buFontTx/>
              <a:buChar char="-"/>
            </a:pPr>
            <a:r>
              <a:rPr lang="en-US" dirty="0"/>
              <a:t>Lastly, Functions support concepts such as Continuous deployment, which makes it super easy to integrate them into your existing DevOps pipelines.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1:17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7847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kind of apps and scenarios can be built using serverless technologies?  This is not a trick question because I have already given you the answer.</a:t>
            </a:r>
          </a:p>
          <a:p>
            <a:r>
              <a:rPr lang="en-US" dirty="0"/>
              <a:t>Anything where there is need to run some code or logic in response to an event.  You will notice that this is a very broad definition and covers a vast array of scenarios. So let me provide some examples:</a:t>
            </a:r>
          </a:p>
          <a:p>
            <a:pPr marL="228600" indent="-228600">
              <a:buFont typeface="+mj-lt"/>
              <a:buAutoNum type="arabicPeriod"/>
            </a:pPr>
            <a:r>
              <a:rPr lang="en-US" dirty="0"/>
              <a:t>Real-time stream processing: IoT devices sending data that needs to be analyzed, enriched and archived somewhere.  This is best done using serverless functions which can be spun up on demand, because you don’t know when the data is going to come in and how much data is going to come in.  So, you don’t necessarily want to build your own infrastructure for peak capacity.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Almost every organization needs to run some regular tasks like de-duplication of database entries at the end of every day or collecting logs at the end of every week. Such tasks that need to be run only at specific times and only for a few seconds each time, don’t call for dedicated infrastructure.  They are best left to serverless solutions.</a:t>
            </a:r>
          </a:p>
          <a:p>
            <a:pPr marL="228600" indent="-228600">
              <a:buFont typeface="+mj-lt"/>
              <a:buAutoNum type="arabicPeriod"/>
            </a:pPr>
            <a:r>
              <a:rPr lang="en-US" dirty="0"/>
              <a:t>Building backends for your mobile, IoT or even web apps is also a popular use-case for serverless architectures: In this diagram you see a mobile app sending an image to a function which stores it in Azure Storage.  This action triggers another function which creates multiples thumbnails out of the original image.  Being able to perform these action in a serverless manner, takes away the burden of the mobile developer from worrying about the backend.</a:t>
            </a:r>
          </a:p>
          <a:p>
            <a:pPr marL="228600" indent="-228600">
              <a:buFont typeface="+mj-lt"/>
              <a:buAutoNum type="arabicPeriod"/>
            </a:pPr>
            <a:r>
              <a:rPr lang="en-US" dirty="0"/>
              <a:t>Bots are all the new rage:  Automated response systems receiving a customer request is an event.  Building intelligent bots for such scenarios using serverless technology is again a great example where the focus needs to be on logic instead of infrastructure.</a:t>
            </a:r>
          </a:p>
          <a:p>
            <a:pPr marL="228600" indent="-228600">
              <a:buFont typeface="+mj-lt"/>
              <a:buAutoNum type="arabicPeriod"/>
            </a:pPr>
            <a:endParaRPr lang="en-US" dirty="0"/>
          </a:p>
          <a:p>
            <a:pPr marL="228600" indent="-228600">
              <a:buFont typeface="+mj-lt"/>
              <a:buAutoNum type="arabicPeriod"/>
            </a:pPr>
            <a:endParaRPr lang="en-US" dirty="0"/>
          </a:p>
          <a:p>
            <a:pPr marL="0" indent="0">
              <a:buFont typeface="+mj-lt"/>
              <a:buNone/>
            </a:pPr>
            <a:r>
              <a:rPr lang="en-US" dirty="0"/>
              <a:t>These are only some of the many examples which fit well with serverless.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F9BF72-0868-4F84-9FCC-2F96DE36B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7968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kind of apps and scenarios can be built using serverless technologies?  This is not a trick question because I have already given you the answer.</a:t>
            </a:r>
          </a:p>
          <a:p>
            <a:r>
              <a:rPr lang="en-US" dirty="0"/>
              <a:t>Anything where there is need to run some code or logic in response to an event.  You will notice that this is a very broad definition and covers a vast array of scenarios. So let me provide some examples:</a:t>
            </a:r>
          </a:p>
          <a:p>
            <a:pPr marL="228600" indent="-228600">
              <a:buFont typeface="+mj-lt"/>
              <a:buAutoNum type="arabicPeriod"/>
            </a:pPr>
            <a:r>
              <a:rPr lang="en-US" dirty="0"/>
              <a:t>Real-time stream processing: IoT devices sending data that needs to be analyzed, enriched and archived somewhere.  This is best done using serverless functions which can be spun up on demand, because you don’t know when the data is going to come in and how much data is going to come in.  So, you don’t necessarily want to build your own infrastructure for peak capacity.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Almost every organization needs to run some regular tasks like de-duplication of database entries at the end of every day or collecting logs at the end of every week. Such tasks that need to be run only at specific times and only for a few seconds each time, don’t call for dedicated infrastructure.  They are best left to serverless solutions.</a:t>
            </a:r>
          </a:p>
          <a:p>
            <a:pPr marL="228600" indent="-228600">
              <a:buFont typeface="+mj-lt"/>
              <a:buAutoNum type="arabicPeriod"/>
            </a:pPr>
            <a:r>
              <a:rPr lang="en-US" dirty="0"/>
              <a:t>Building backends for your mobile, IoT or even web apps is also a popular use-case for serverless architectures: In this diagram you see a mobile app sending an image to a function which stores it in Azure Storage.  This action triggers another function which creates multiples thumbnails out of the original image.  Being able to perform these action in a serverless manner, takes away the burden of the mobile developer from worrying about the backend.</a:t>
            </a:r>
          </a:p>
          <a:p>
            <a:pPr marL="228600" indent="-228600">
              <a:buFont typeface="+mj-lt"/>
              <a:buAutoNum type="arabicPeriod"/>
            </a:pPr>
            <a:r>
              <a:rPr lang="en-US" dirty="0"/>
              <a:t>Bots are all the new rage:  Automated response systems receiving a customer request is an event.  Building intelligent bots for such scenarios using serverless technology is again a great example where the focus needs to be on logic instead of infrastructure.</a:t>
            </a:r>
          </a:p>
          <a:p>
            <a:pPr marL="228600" indent="-228600">
              <a:buFont typeface="+mj-lt"/>
              <a:buAutoNum type="arabicPeriod"/>
            </a:pPr>
            <a:endParaRPr lang="en-US" dirty="0"/>
          </a:p>
          <a:p>
            <a:pPr marL="228600" indent="-228600">
              <a:buFont typeface="+mj-lt"/>
              <a:buAutoNum type="arabicPeriod"/>
            </a:pPr>
            <a:endParaRPr lang="en-US" dirty="0"/>
          </a:p>
          <a:p>
            <a:pPr marL="0" indent="0">
              <a:buFont typeface="+mj-lt"/>
              <a:buNone/>
            </a:pPr>
            <a:r>
              <a:rPr lang="en-US" dirty="0"/>
              <a:t>These are only some of the many examples which fit well with serverless.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F9BF72-0868-4F84-9FCC-2F96DE36B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334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Thiago did in Brazil:</a:t>
            </a:r>
          </a:p>
          <a:p>
            <a:pPr marL="171450" indent="-171450">
              <a:buFont typeface="Arial" panose="020B0604020202020204" pitchFamily="34" charset="0"/>
              <a:buChar char="•"/>
            </a:pPr>
            <a:r>
              <a:rPr lang="en-US" dirty="0"/>
              <a:t>Pre-create a Function App on the portal and open it in the portal</a:t>
            </a:r>
          </a:p>
          <a:p>
            <a:pPr marL="171450" indent="-171450">
              <a:buFont typeface="Arial" panose="020B0604020202020204" pitchFamily="34" charset="0"/>
              <a:buChar char="•"/>
            </a:pPr>
            <a:r>
              <a:rPr lang="en-US" dirty="0"/>
              <a:t>How to create an Azure Function in four different ways</a:t>
            </a:r>
          </a:p>
          <a:p>
            <a:pPr marL="171450" indent="-171450">
              <a:buFont typeface="Arial" panose="020B0604020202020204" pitchFamily="34" charset="0"/>
              <a:buChar char="•"/>
            </a:pPr>
            <a:r>
              <a:rPr lang="en-US" dirty="0"/>
              <a:t>Call out that the host used by all four is the Functions Core Tools, which is the same code running on Azure to host the functions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Type one: </a:t>
            </a:r>
            <a:r>
              <a:rPr lang="en-US" dirty="0"/>
              <a:t>from the portal</a:t>
            </a:r>
          </a:p>
          <a:p>
            <a:pPr marL="171450" indent="-171450">
              <a:buFont typeface="Arial" panose="020B0604020202020204" pitchFamily="34" charset="0"/>
              <a:buChar char="•"/>
            </a:pPr>
            <a:r>
              <a:rPr lang="en-US" dirty="0"/>
              <a:t>Create a new HTTP Triggered C# or Node function in the pre-created Function App</a:t>
            </a:r>
          </a:p>
          <a:p>
            <a:pPr marL="171450" indent="-171450">
              <a:buFont typeface="Arial" panose="020B0604020202020204" pitchFamily="34" charset="0"/>
              <a:buChar char="•"/>
            </a:pPr>
            <a:r>
              <a:rPr lang="en-US" dirty="0"/>
              <a:t>Explain the function app is where you put functions that form the same </a:t>
            </a:r>
            <a:r>
              <a:rPr lang="en-US" dirty="0" err="1"/>
              <a:t>microservice</a:t>
            </a:r>
            <a:r>
              <a:rPr lang="en-US" dirty="0"/>
              <a:t>, and share the same </a:t>
            </a:r>
          </a:p>
          <a:p>
            <a:pPr marL="171450" indent="-171450">
              <a:buFont typeface="Arial" panose="020B0604020202020204" pitchFamily="34" charset="0"/>
              <a:buChar char="•"/>
            </a:pPr>
            <a:r>
              <a:rPr lang="en-US" dirty="0"/>
              <a:t>Show all the different templates you have the option to choose, with different triggers and languages</a:t>
            </a:r>
          </a:p>
          <a:p>
            <a:pPr marL="171450" indent="-171450">
              <a:buFont typeface="Arial" panose="020B0604020202020204" pitchFamily="34" charset="0"/>
              <a:buChar char="•"/>
            </a:pPr>
            <a:r>
              <a:rPr lang="en-US" dirty="0"/>
              <a:t>Once the HTTP Triggered C# or Node function is created, explain the template code quickly, get the function URL from the “Get Function URL” link</a:t>
            </a:r>
          </a:p>
          <a:p>
            <a:pPr marL="171450" indent="-171450">
              <a:buFont typeface="Arial" panose="020B0604020202020204" pitchFamily="34" charset="0"/>
              <a:buChar char="•"/>
            </a:pPr>
            <a:r>
              <a:rPr lang="en-US" dirty="0"/>
              <a:t>Use browser to call it, show the message asking for a name</a:t>
            </a:r>
          </a:p>
          <a:p>
            <a:pPr marL="171450" indent="-171450">
              <a:buFont typeface="Arial" panose="020B0604020202020204" pitchFamily="34" charset="0"/>
              <a:buChar char="•"/>
            </a:pPr>
            <a:r>
              <a:rPr lang="en-US" dirty="0"/>
              <a:t>Add ?name=&lt;your name&gt; to the query string and call it again and show it says “Hello &lt;your name&gt;”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Type two: </a:t>
            </a:r>
            <a:r>
              <a:rPr lang="en-US" dirty="0"/>
              <a:t>from the Azure Functions Core Tools CLI</a:t>
            </a:r>
          </a:p>
          <a:p>
            <a:pPr marL="171450" indent="-171450">
              <a:buFont typeface="Arial" panose="020B0604020202020204" pitchFamily="34" charset="0"/>
              <a:buChar char="•"/>
            </a:pPr>
            <a:r>
              <a:rPr lang="en-US" dirty="0"/>
              <a:t>Pre-install the functions core tools (v2 if you’re using a Mac) https://</a:t>
            </a:r>
            <a:r>
              <a:rPr lang="en-US" dirty="0" err="1"/>
              <a:t>docs.microsoft.com</a:t>
            </a:r>
            <a:r>
              <a:rPr lang="en-US" dirty="0"/>
              <a:t>/</a:t>
            </a:r>
            <a:r>
              <a:rPr lang="en-US" dirty="0" err="1"/>
              <a:t>en</a:t>
            </a:r>
            <a:r>
              <a:rPr lang="en-US" dirty="0"/>
              <a:t>-us/azure/azure-functions/</a:t>
            </a:r>
            <a:r>
              <a:rPr lang="en-US" dirty="0" err="1"/>
              <a:t>functions-run-local#install-the-azure-functions-core-tools</a:t>
            </a:r>
            <a:endParaRPr lang="en-US" dirty="0"/>
          </a:p>
          <a:p>
            <a:pPr marL="171450" indent="-171450">
              <a:buFont typeface="Arial" panose="020B0604020202020204" pitchFamily="34" charset="0"/>
              <a:buChar char="•"/>
            </a:pPr>
            <a:r>
              <a:rPr lang="en-US" dirty="0"/>
              <a:t>Create a new folder</a:t>
            </a:r>
          </a:p>
          <a:p>
            <a:pPr marL="171450" indent="-171450">
              <a:buFont typeface="Arial" panose="020B0604020202020204" pitchFamily="34" charset="0"/>
              <a:buChar char="•"/>
            </a:pPr>
            <a:r>
              <a:rPr lang="en-US" dirty="0"/>
              <a:t>Create a new local function app with “</a:t>
            </a:r>
            <a:r>
              <a:rPr lang="en-US" dirty="0" err="1"/>
              <a:t>func</a:t>
            </a:r>
            <a:r>
              <a:rPr lang="en-US" dirty="0"/>
              <a:t> </a:t>
            </a:r>
            <a:r>
              <a:rPr lang="en-US" dirty="0" err="1"/>
              <a:t>init</a:t>
            </a:r>
            <a:r>
              <a:rPr lang="en-US" dirty="0"/>
              <a:t>”</a:t>
            </a:r>
          </a:p>
          <a:p>
            <a:pPr marL="171450" indent="-171450">
              <a:buFont typeface="Arial" panose="020B0604020202020204" pitchFamily="34" charset="0"/>
              <a:buChar char="•"/>
            </a:pPr>
            <a:r>
              <a:rPr lang="en-US" dirty="0"/>
              <a:t>List the files created and explain these are related to the Function App that you explained in the portal</a:t>
            </a:r>
          </a:p>
          <a:p>
            <a:pPr marL="171450" indent="-171450">
              <a:buFont typeface="Arial" panose="020B0604020202020204" pitchFamily="34" charset="0"/>
              <a:buChar char="•"/>
            </a:pPr>
            <a:r>
              <a:rPr lang="en-US" dirty="0"/>
              <a:t>Create a new local function with “</a:t>
            </a:r>
            <a:r>
              <a:rPr lang="en-US" dirty="0" err="1"/>
              <a:t>func</a:t>
            </a:r>
            <a:r>
              <a:rPr lang="en-US" dirty="0"/>
              <a:t> new”, choose either C# or Node, and choose HTTP Trigger</a:t>
            </a:r>
          </a:p>
          <a:p>
            <a:pPr marL="171450" indent="-171450">
              <a:buFont typeface="Arial" panose="020B0604020202020204" pitchFamily="34" charset="0"/>
              <a:buChar char="•"/>
            </a:pPr>
            <a:r>
              <a:rPr lang="en-US" dirty="0"/>
              <a:t>Start the function locally with “</a:t>
            </a:r>
            <a:r>
              <a:rPr lang="en-US" dirty="0" err="1"/>
              <a:t>func</a:t>
            </a:r>
            <a:r>
              <a:rPr lang="en-US" dirty="0"/>
              <a:t> host start”</a:t>
            </a:r>
          </a:p>
          <a:p>
            <a:pPr marL="171450" indent="-171450">
              <a:buFont typeface="Arial" panose="020B0604020202020204" pitchFamily="34" charset="0"/>
              <a:buChar char="•"/>
            </a:pPr>
            <a:r>
              <a:rPr lang="en-US" dirty="0"/>
              <a:t>Get the URL from the function in the logs in the cli and call it from a browser, curl or from Postman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Type three:</a:t>
            </a:r>
            <a:r>
              <a:rPr lang="en-US" b="0" dirty="0"/>
              <a:t> from Visual Studio Code. Install the Azure Functions extension to Visual Studio Code</a:t>
            </a:r>
          </a:p>
          <a:p>
            <a:pPr marL="171450" indent="-171450">
              <a:buFont typeface="Arial" panose="020B0604020202020204" pitchFamily="34" charset="0"/>
              <a:buChar char="•"/>
            </a:pPr>
            <a:r>
              <a:rPr lang="en-US" b="0" dirty="0"/>
              <a:t>Use the Visual Studio Code command (Command P or Control Shift P) and enter &gt; Functions. You should have an option to create a new Functions Project</a:t>
            </a:r>
          </a:p>
          <a:p>
            <a:pPr marL="171450" indent="-171450">
              <a:buFont typeface="Arial" panose="020B0604020202020204" pitchFamily="34" charset="0"/>
              <a:buChar char="•"/>
            </a:pPr>
            <a:r>
              <a:rPr lang="en-US" b="0" dirty="0"/>
              <a:t>Create a new project, choose the same templates as before</a:t>
            </a:r>
          </a:p>
          <a:p>
            <a:pPr marL="171450" indent="-171450">
              <a:buFont typeface="Arial" panose="020B0604020202020204" pitchFamily="34" charset="0"/>
              <a:buChar char="•"/>
            </a:pPr>
            <a:r>
              <a:rPr lang="en-US" b="0" dirty="0"/>
              <a:t>Use the command again and create a new Function in the Functions Project</a:t>
            </a:r>
          </a:p>
          <a:p>
            <a:pPr marL="171450" indent="-171450">
              <a:buFont typeface="Arial" panose="020B0604020202020204" pitchFamily="34" charset="0"/>
              <a:buChar char="•"/>
            </a:pPr>
            <a:r>
              <a:rPr lang="en-US" b="0" dirty="0"/>
              <a:t>Go to the Debug tools section of Visual Studio Code and click the play button to “Attach to Azure Functions”</a:t>
            </a:r>
          </a:p>
          <a:p>
            <a:pPr marL="171450" indent="-171450">
              <a:buFont typeface="Arial" panose="020B0604020202020204" pitchFamily="34" charset="0"/>
              <a:buChar char="•"/>
            </a:pPr>
            <a:r>
              <a:rPr lang="en-US" b="0" dirty="0"/>
              <a:t>This should start the CLI with the host, and attach to the process </a:t>
            </a:r>
          </a:p>
          <a:p>
            <a:pPr marL="171450" indent="-171450">
              <a:buFont typeface="Arial" panose="020B0604020202020204" pitchFamily="34" charset="0"/>
              <a:buChar char="•"/>
            </a:pPr>
            <a:r>
              <a:rPr lang="en-US" b="0" dirty="0"/>
              <a:t>Put a breakpoint in the code </a:t>
            </a:r>
          </a:p>
          <a:p>
            <a:pPr marL="171450" indent="-171450">
              <a:buFont typeface="Arial" panose="020B0604020202020204" pitchFamily="34" charset="0"/>
              <a:buChar char="•"/>
            </a:pPr>
            <a:r>
              <a:rPr lang="en-US" b="0" dirty="0"/>
              <a:t>Copy the URL from the function</a:t>
            </a:r>
          </a:p>
          <a:p>
            <a:pPr marL="171450" indent="-171450">
              <a:buFont typeface="Arial" panose="020B0604020202020204" pitchFamily="34" charset="0"/>
              <a:buChar char="•"/>
            </a:pPr>
            <a:r>
              <a:rPr lang="en-US" b="0" dirty="0"/>
              <a:t>Go to browser/curl/postman and make a call </a:t>
            </a:r>
          </a:p>
          <a:p>
            <a:pPr marL="171450" indent="-171450">
              <a:buFont typeface="Arial" panose="020B0604020202020204" pitchFamily="34" charset="0"/>
              <a:buChar char="•"/>
            </a:pPr>
            <a:r>
              <a:rPr lang="en-US" b="0" dirty="0"/>
              <a:t>Show that the breakpoint is hit</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Type four: </a:t>
            </a:r>
            <a:r>
              <a:rPr lang="en-US" b="0" dirty="0"/>
              <a:t>Visual Studio</a:t>
            </a:r>
          </a:p>
          <a:p>
            <a:pPr marL="171450" indent="-171450">
              <a:buFont typeface="Arial" panose="020B0604020202020204" pitchFamily="34" charset="0"/>
              <a:buChar char="•"/>
            </a:pPr>
            <a:r>
              <a:rPr lang="en-US" b="0" dirty="0"/>
              <a:t>Make sure you have the latest Visual Studio 2017, and with the latest </a:t>
            </a:r>
            <a:r>
              <a:rPr lang="en-US" sz="900" b="0" i="0" kern="1200" dirty="0">
                <a:solidFill>
                  <a:schemeClr val="tx1"/>
                </a:solidFill>
                <a:effectLst/>
                <a:latin typeface="Segoe UI Light" pitchFamily="34" charset="0"/>
                <a:ea typeface="+mn-ea"/>
                <a:cs typeface="+mn-cs"/>
              </a:rPr>
              <a:t>Azure Functions and Web Jobs Tools extension</a:t>
            </a:r>
            <a:r>
              <a:rPr lang="en-US" sz="900" b="1" i="0" kern="1200" dirty="0">
                <a:solidFill>
                  <a:schemeClr val="tx1"/>
                </a:solidFill>
                <a:effectLst/>
                <a:latin typeface="Segoe UI Light" pitchFamily="34" charset="0"/>
                <a:ea typeface="+mn-ea"/>
                <a:cs typeface="+mn-cs"/>
              </a:rPr>
              <a:t> </a:t>
            </a:r>
            <a:r>
              <a:rPr lang="en-US" b="0" dirty="0"/>
              <a:t>https://</a:t>
            </a:r>
            <a:r>
              <a:rPr lang="en-US" b="0" dirty="0" err="1"/>
              <a:t>marketplace.visualstudio.com</a:t>
            </a:r>
            <a:r>
              <a:rPr lang="en-US" b="0" dirty="0"/>
              <a:t>/</a:t>
            </a:r>
            <a:r>
              <a:rPr lang="en-US" b="0" dirty="0" err="1"/>
              <a:t>items?itemName</a:t>
            </a:r>
            <a:r>
              <a:rPr lang="en-US" b="0" dirty="0"/>
              <a:t>=</a:t>
            </a:r>
            <a:r>
              <a:rPr lang="en-US" b="0" dirty="0" err="1"/>
              <a:t>VisualStudioWebandAzureTools.AzureFunctionsandWebJobsTools</a:t>
            </a:r>
            <a:r>
              <a:rPr lang="en-US" b="0" dirty="0"/>
              <a:t> </a:t>
            </a:r>
          </a:p>
          <a:p>
            <a:pPr marL="171450" indent="-171450">
              <a:buFont typeface="Arial" panose="020B0604020202020204" pitchFamily="34" charset="0"/>
              <a:buChar char="•"/>
            </a:pPr>
            <a:r>
              <a:rPr lang="en-US" b="0" dirty="0"/>
              <a:t>Create a new function app with File -&gt; New -&gt; Azure Function</a:t>
            </a:r>
          </a:p>
          <a:p>
            <a:pPr marL="171450" indent="-171450">
              <a:buFont typeface="Arial" panose="020B0604020202020204" pitchFamily="34" charset="0"/>
              <a:buChar char="•"/>
            </a:pPr>
            <a:r>
              <a:rPr lang="en-US" b="0" dirty="0"/>
              <a:t>Select HTTP Trigger</a:t>
            </a:r>
          </a:p>
          <a:p>
            <a:pPr marL="171450" indent="-171450">
              <a:buFont typeface="Arial" panose="020B0604020202020204" pitchFamily="34" charset="0"/>
              <a:buChar char="•"/>
            </a:pPr>
            <a:r>
              <a:rPr lang="en-US" b="0" dirty="0"/>
              <a:t>Explain that this is a compiled class library, and not script, so they can bring in all their .NET Full Framework or .NET Core dependencies into the project</a:t>
            </a:r>
          </a:p>
          <a:p>
            <a:pPr marL="171450" indent="-171450">
              <a:buFont typeface="Arial" panose="020B0604020202020204" pitchFamily="34" charset="0"/>
              <a:buChar char="•"/>
            </a:pPr>
            <a:r>
              <a:rPr lang="en-US" b="0" dirty="0"/>
              <a:t>Put a breakpoint in the code</a:t>
            </a:r>
          </a:p>
          <a:p>
            <a:pPr marL="171450" indent="-171450">
              <a:buFont typeface="Arial" panose="020B0604020202020204" pitchFamily="34" charset="0"/>
              <a:buChar char="•"/>
            </a:pPr>
            <a:r>
              <a:rPr lang="en-US" b="0" dirty="0"/>
              <a:t>Start debugging</a:t>
            </a:r>
          </a:p>
          <a:p>
            <a:pPr marL="171450" indent="-171450">
              <a:buFont typeface="Arial" panose="020B0604020202020204" pitchFamily="34" charset="0"/>
              <a:buChar char="•"/>
            </a:pPr>
            <a:r>
              <a:rPr lang="en-US" b="0" dirty="0"/>
              <a:t>Show that the </a:t>
            </a:r>
            <a:r>
              <a:rPr lang="en-US" b="0" dirty="0" err="1"/>
              <a:t>func</a:t>
            </a:r>
            <a:r>
              <a:rPr lang="en-US" b="0" dirty="0"/>
              <a:t> runtime starts too</a:t>
            </a:r>
          </a:p>
          <a:p>
            <a:pPr marL="171450" indent="-171450">
              <a:buFont typeface="Arial" panose="020B0604020202020204" pitchFamily="34" charset="0"/>
              <a:buChar char="•"/>
            </a:pPr>
            <a:r>
              <a:rPr lang="en-US" b="0" dirty="0"/>
              <a:t>Hit the site URL and show that the breakpoint was hit</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Finally, mention that great support for Visual Studio for Mac is coming (the current edition is Mono based)</a:t>
            </a:r>
          </a:p>
          <a:p>
            <a:pPr marL="171450" indent="-171450">
              <a:buFont typeface="Arial" panose="020B0604020202020204" pitchFamily="34" charset="0"/>
              <a:buChar char="•"/>
            </a:pPr>
            <a:endParaRPr lang="en-US" b="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12/16/2019 10:54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4909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AC75F3-216E-493E-8C0E-47FBFD315FD3}" type="slidenum">
              <a:rPr lang="en-US" smtClean="0"/>
              <a:t>15</a:t>
            </a:fld>
            <a:endParaRPr lang="en-US"/>
          </a:p>
        </p:txBody>
      </p:sp>
    </p:spTree>
    <p:extLst>
      <p:ext uri="{BB962C8B-B14F-4D97-AF65-F5344CB8AC3E}">
        <p14:creationId xmlns:p14="http://schemas.microsoft.com/office/powerpoint/2010/main" val="951098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AC75F3-216E-493E-8C0E-47FBFD315FD3}" type="slidenum">
              <a:rPr lang="en-US" smtClean="0"/>
              <a:t>16</a:t>
            </a:fld>
            <a:endParaRPr lang="en-US"/>
          </a:p>
        </p:txBody>
      </p:sp>
    </p:spTree>
    <p:extLst>
      <p:ext uri="{BB962C8B-B14F-4D97-AF65-F5344CB8AC3E}">
        <p14:creationId xmlns:p14="http://schemas.microsoft.com/office/powerpoint/2010/main" val="1019151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All good things begin with a story.</a:t>
            </a:r>
          </a:p>
          <a:p>
            <a:pPr marL="0" indent="0">
              <a:buFontTx/>
              <a:buNone/>
            </a:pPr>
            <a:endParaRPr lang="en-US" dirty="0"/>
          </a:p>
          <a:p>
            <a:pPr marL="0" indent="0">
              <a:buFontTx/>
              <a:buNone/>
            </a:pPr>
            <a:r>
              <a:rPr lang="en-US" dirty="0"/>
              <a:t>So before I talk to you about </a:t>
            </a:r>
            <a:r>
              <a:rPr lang="en-US" dirty="0" err="1"/>
              <a:t>serverless</a:t>
            </a:r>
            <a:r>
              <a:rPr lang="en-US" dirty="0"/>
              <a:t>, I wanted to discuss some history of how apps have been built through the years and how that has led us to the computing options we have today.</a:t>
            </a:r>
          </a:p>
          <a:p>
            <a:pPr marL="0" indent="0">
              <a:buFontTx/>
              <a:buNone/>
            </a:pPr>
            <a:endParaRPr lang="en-US" dirty="0"/>
          </a:p>
          <a:p>
            <a:pPr marL="171450" indent="-171450">
              <a:buFontTx/>
              <a:buChar char="-"/>
            </a:pPr>
            <a:r>
              <a:rPr lang="en-US" dirty="0"/>
              <a:t>Buy your own hardware and software</a:t>
            </a:r>
          </a:p>
          <a:p>
            <a:pPr marL="171450" indent="-171450">
              <a:buFontTx/>
              <a:buChar char="-"/>
            </a:pPr>
            <a:r>
              <a:rPr lang="en-US" dirty="0"/>
              <a:t>Run it in your own data-centers</a:t>
            </a:r>
          </a:p>
          <a:p>
            <a:pPr marL="171450" indent="-171450">
              <a:buFontTx/>
              <a:buChar char="-"/>
            </a:pPr>
            <a:r>
              <a:rPr lang="en-US" dirty="0"/>
              <a:t>Deal with a multitude of questions</a:t>
            </a:r>
          </a:p>
          <a:p>
            <a:pPr marL="628650" lvl="1" indent="-171450">
              <a:buFontTx/>
              <a:buChar char="-"/>
            </a:pPr>
            <a:r>
              <a:rPr lang="en-US" dirty="0"/>
              <a:t># of servers</a:t>
            </a:r>
          </a:p>
          <a:p>
            <a:pPr marL="628650" lvl="1" indent="-171450">
              <a:buFontTx/>
              <a:buChar char="-"/>
            </a:pPr>
            <a:r>
              <a:rPr lang="en-US" dirty="0"/>
              <a:t>Physical security</a:t>
            </a:r>
          </a:p>
          <a:p>
            <a:pPr marL="628650" lvl="1" indent="-171450">
              <a:buFontTx/>
              <a:buChar char="-"/>
            </a:pPr>
            <a:r>
              <a:rPr lang="en-US" dirty="0"/>
              <a:t>Hardware failure</a:t>
            </a:r>
          </a:p>
          <a:p>
            <a:pPr marL="628650" lvl="1" indent="-171450">
              <a:buFontTx/>
              <a:buChar char="-"/>
            </a:pPr>
            <a:r>
              <a:rPr lang="en-US" dirty="0"/>
              <a:t>Software patching</a:t>
            </a:r>
          </a:p>
          <a:p>
            <a:pPr marL="628650" lvl="1" indent="-171450">
              <a:buFontTx/>
              <a:buChar char="-"/>
            </a:pPr>
            <a:r>
              <a:rPr lang="en-US" dirty="0"/>
              <a:t>Backup</a:t>
            </a:r>
          </a:p>
          <a:p>
            <a:pPr marL="0" lvl="0" indent="0">
              <a:buFontTx/>
              <a:buNone/>
            </a:pPr>
            <a:endParaRPr lang="en-US" dirty="0"/>
          </a:p>
          <a:p>
            <a:pPr marL="0" lvl="0" indent="0">
              <a:buFontTx/>
              <a:buNone/>
            </a:pPr>
            <a:r>
              <a:rPr lang="en-US" dirty="0"/>
              <a:t>Essentially a lot of questions, not all of which might be directly related to running your business.  For example, if you are running an insurance company, you want to spend your time growing and innovating in the insurance domain, not worrying about how to handle servers.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10:54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0984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All good things begin with a story.</a:t>
            </a:r>
          </a:p>
          <a:p>
            <a:pPr marL="0" indent="0">
              <a:buFontTx/>
              <a:buNone/>
            </a:pPr>
            <a:endParaRPr lang="en-US" dirty="0"/>
          </a:p>
          <a:p>
            <a:pPr marL="0" indent="0">
              <a:buFontTx/>
              <a:buNone/>
            </a:pPr>
            <a:r>
              <a:rPr lang="en-US" dirty="0"/>
              <a:t>So before I talk to you about </a:t>
            </a:r>
            <a:r>
              <a:rPr lang="en-US" dirty="0" err="1"/>
              <a:t>serverless</a:t>
            </a:r>
            <a:r>
              <a:rPr lang="en-US" dirty="0"/>
              <a:t>, I wanted to discuss some history of how apps have been built through the years and how that has led us to the computing options we have today.</a:t>
            </a:r>
          </a:p>
          <a:p>
            <a:pPr marL="0" indent="0">
              <a:buFontTx/>
              <a:buNone/>
            </a:pPr>
            <a:endParaRPr lang="en-US" dirty="0"/>
          </a:p>
          <a:p>
            <a:pPr marL="171450" indent="-171450">
              <a:buFontTx/>
              <a:buChar char="-"/>
            </a:pPr>
            <a:r>
              <a:rPr lang="en-US" dirty="0"/>
              <a:t>Buy your own hardware and software</a:t>
            </a:r>
          </a:p>
          <a:p>
            <a:pPr marL="171450" indent="-171450">
              <a:buFontTx/>
              <a:buChar char="-"/>
            </a:pPr>
            <a:r>
              <a:rPr lang="en-US" dirty="0"/>
              <a:t>Run it in your own data-centers</a:t>
            </a:r>
          </a:p>
          <a:p>
            <a:pPr marL="171450" indent="-171450">
              <a:buFontTx/>
              <a:buChar char="-"/>
            </a:pPr>
            <a:r>
              <a:rPr lang="en-US" dirty="0"/>
              <a:t>Deal with a multitude of questions</a:t>
            </a:r>
          </a:p>
          <a:p>
            <a:pPr marL="628650" lvl="1" indent="-171450">
              <a:buFontTx/>
              <a:buChar char="-"/>
            </a:pPr>
            <a:r>
              <a:rPr lang="en-US" dirty="0"/>
              <a:t># of servers</a:t>
            </a:r>
          </a:p>
          <a:p>
            <a:pPr marL="628650" lvl="1" indent="-171450">
              <a:buFontTx/>
              <a:buChar char="-"/>
            </a:pPr>
            <a:r>
              <a:rPr lang="en-US" dirty="0"/>
              <a:t>Physical security</a:t>
            </a:r>
          </a:p>
          <a:p>
            <a:pPr marL="628650" lvl="1" indent="-171450">
              <a:buFontTx/>
              <a:buChar char="-"/>
            </a:pPr>
            <a:r>
              <a:rPr lang="en-US" dirty="0"/>
              <a:t>Hardware failure</a:t>
            </a:r>
          </a:p>
          <a:p>
            <a:pPr marL="628650" lvl="1" indent="-171450">
              <a:buFontTx/>
              <a:buChar char="-"/>
            </a:pPr>
            <a:r>
              <a:rPr lang="en-US" dirty="0"/>
              <a:t>Software patching</a:t>
            </a:r>
          </a:p>
          <a:p>
            <a:pPr marL="628650" lvl="1" indent="-171450">
              <a:buFontTx/>
              <a:buChar char="-"/>
            </a:pPr>
            <a:r>
              <a:rPr lang="en-US" dirty="0"/>
              <a:t>Backup</a:t>
            </a:r>
          </a:p>
          <a:p>
            <a:pPr marL="0" lvl="0" indent="0">
              <a:buFontTx/>
              <a:buNone/>
            </a:pPr>
            <a:endParaRPr lang="en-US" dirty="0"/>
          </a:p>
          <a:p>
            <a:pPr marL="0" lvl="0" indent="0">
              <a:buFontTx/>
              <a:buNone/>
            </a:pPr>
            <a:r>
              <a:rPr lang="en-US" dirty="0"/>
              <a:t>Essentially a lot of questions, not all of which might be directly related to running your business.  For example, if you are running an insurance company, you want to spend your time growing and innovating in the insurance domain, not worrying about how to handle servers.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10:54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0517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Along came the cloud, and provided some relief from some of those questions.</a:t>
            </a:r>
          </a:p>
          <a:p>
            <a:pPr marL="0" indent="0">
              <a:buFontTx/>
              <a:buNone/>
            </a:pPr>
            <a:endParaRPr lang="en-US" dirty="0"/>
          </a:p>
          <a:p>
            <a:pPr marL="0" indent="0">
              <a:buFontTx/>
              <a:buNone/>
            </a:pPr>
            <a:r>
              <a:rPr lang="en-US" dirty="0"/>
              <a:t>IaaS in the cloud, allowed you to forget about managing all that physical hardware.  Instead of hosting it yourself, you could now utilize servers hosted by someone else.  While the worries around managing physical infrastructure are gone, there are a number of questions that still need to thought about:</a:t>
            </a:r>
          </a:p>
          <a:p>
            <a:pPr marL="171450" indent="-171450">
              <a:buFontTx/>
              <a:buChar char="-"/>
            </a:pPr>
            <a:r>
              <a:rPr lang="en-US" dirty="0"/>
              <a:t>How many virtual machines do I need?</a:t>
            </a:r>
          </a:p>
          <a:p>
            <a:pPr marL="171450" indent="-171450">
              <a:buFontTx/>
              <a:buChar char="-"/>
            </a:pPr>
            <a:r>
              <a:rPr lang="en-US" dirty="0"/>
              <a:t>How many would I need in future when my usage grows?</a:t>
            </a:r>
          </a:p>
          <a:p>
            <a:pPr marL="171450" indent="-171450">
              <a:buFontTx/>
              <a:buChar char="-"/>
            </a:pPr>
            <a:r>
              <a:rPr lang="en-US" dirty="0"/>
              <a:t>How to handle updating the servers for the latest security patches</a:t>
            </a:r>
          </a:p>
          <a:p>
            <a:pPr marL="171450" indent="-171450">
              <a:buFontTx/>
              <a:buChar char="-"/>
            </a:pPr>
            <a:r>
              <a:rPr lang="en-US" dirty="0"/>
              <a:t>How to think about deploying my code and the various dependencies, such as application runtimes, to the server</a:t>
            </a:r>
          </a:p>
          <a:p>
            <a:pPr marL="171450" indent="-171450">
              <a:buFontTx/>
              <a:buChar char="-"/>
            </a:pPr>
            <a:r>
              <a:rPr lang="en-US" dirty="0"/>
              <a:t>Who monitors my apps and so on</a:t>
            </a:r>
          </a:p>
          <a:p>
            <a:pPr marL="0" lvl="0" indent="0">
              <a:buFontTx/>
              <a:buNone/>
            </a:pPr>
            <a:endParaRPr lang="en-US" dirty="0"/>
          </a:p>
          <a:p>
            <a:pPr marL="0" lvl="0" indent="0">
              <a:buFontTx/>
              <a:buNone/>
            </a:pPr>
            <a:r>
              <a:rPr lang="en-US" dirty="0"/>
              <a:t>This means that you still haven’t reached that ideal state where you could focus purely on your business and its problems.</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10:54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4499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Well, the cloud continue to help with that problem and with the advent of PaaS, there was even more simplification.  PaaS allows you to just worry about your app, and let the cloud vendor take care of not only the physical hardware, but also the ongoing management of the operating environment like Operating Systems, Virtual Machines or Containers, as well as the various application runtimes, whether it is Java Runtime, .NET, Node.js, and so on.</a:t>
            </a:r>
          </a:p>
          <a:p>
            <a:pPr marL="0" indent="0">
              <a:buFontTx/>
              <a:buNone/>
            </a:pPr>
            <a:endParaRPr lang="en-US" dirty="0"/>
          </a:p>
          <a:p>
            <a:pPr marL="0" indent="0">
              <a:buFontTx/>
              <a:buNone/>
            </a:pPr>
            <a:r>
              <a:rPr lang="en-US" dirty="0"/>
              <a:t>You are not completely free from thinking about servers however, since you still have to worry about how to scale your app and accordingly specify the number and size of the various compute resources your apps would need at various times.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10:54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7824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latest in this series of evolution is Serverless – which further abstracts the underlying infrastructure from you, and allows you to focus only on a single question – how are you going to build your app to achieve the best results for your business, or whatever it is that you are trying to do with your apps.</a:t>
            </a:r>
          </a:p>
          <a:p>
            <a:pPr marL="0" indent="0">
              <a:buFontTx/>
              <a:buNone/>
            </a:pPr>
            <a:endParaRPr lang="en-US" dirty="0"/>
          </a:p>
          <a:p>
            <a:pPr marL="0" indent="0">
              <a:buFontTx/>
              <a:buNone/>
            </a:pPr>
            <a:r>
              <a:rPr lang="en-US" dirty="0"/>
              <a:t>Whether it is the code to delight your customers through a great experience, or the logic to communicate securely with a business partner, that is where most organization want to spend their creative energies on.</a:t>
            </a:r>
          </a:p>
          <a:p>
            <a:pPr marL="0" indent="0">
              <a:buFontTx/>
              <a:buNone/>
            </a:pPr>
            <a:endParaRPr lang="en-US" dirty="0"/>
          </a:p>
          <a:p>
            <a:pPr marL="0" indent="0">
              <a:buFontTx/>
              <a:buNone/>
            </a:pPr>
            <a:r>
              <a:rPr lang="en-US" dirty="0"/>
              <a:t>And </a:t>
            </a:r>
            <a:r>
              <a:rPr lang="en-US" dirty="0" err="1"/>
              <a:t>serverless</a:t>
            </a:r>
            <a:r>
              <a:rPr lang="en-US" dirty="0"/>
              <a:t> allows you to do just that, focus on your code and forget about the infrastructure.</a:t>
            </a:r>
          </a:p>
          <a:p>
            <a:pPr marL="0" indent="0">
              <a:buFontTx/>
              <a:buNone/>
            </a:pPr>
            <a:endParaRPr lang="en-US" dirty="0"/>
          </a:p>
          <a:p>
            <a:pPr marL="0" indent="0">
              <a:buFontTx/>
              <a:buNone/>
            </a:pPr>
            <a:r>
              <a:rPr lang="en-US" dirty="0"/>
              <a:t>This is why we believe it is the platform for next generation of apps.</a:t>
            </a:r>
          </a:p>
          <a:p>
            <a:pPr marL="0" indent="0">
              <a:buFontTx/>
              <a:buNone/>
            </a:pPr>
            <a:endParaRPr lang="en-US" dirty="0"/>
          </a:p>
          <a:p>
            <a:pPr marL="0" indent="0">
              <a:buFontTx/>
              <a:buNone/>
            </a:pPr>
            <a:r>
              <a:rPr lang="en-US" dirty="0"/>
              <a:t>Now before we jump into explaining the benefits of serverless, let’s call out what it’s not. It’s not the total lack of servers, that would a bit difficult. Instead, it’s a system where you don’t have to think about Servers at all, so for you, they are invisible.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10:54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0123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Abstraction of servers, infrastructure and configuration of operating system</a:t>
            </a:r>
          </a:p>
          <a:p>
            <a:r>
              <a:rPr lang="en-US"/>
              <a:t>Event-driven scale</a:t>
            </a:r>
          </a:p>
          <a:p>
            <a:r>
              <a:rPr lang="en-US"/>
              <a:t>Sub-second billing</a:t>
            </a:r>
          </a:p>
          <a:p>
            <a:r>
              <a:rPr lang="en-US"/>
              <a:t>Stateless</a:t>
            </a:r>
          </a:p>
        </p:txBody>
      </p:sp>
      <p:sp>
        <p:nvSpPr>
          <p:cNvPr id="4" name="Slide Number Placeholder 3"/>
          <p:cNvSpPr>
            <a:spLocks noGrp="1"/>
          </p:cNvSpPr>
          <p:nvPr>
            <p:ph type="sldNum" sz="quarter" idx="10"/>
          </p:nvPr>
        </p:nvSpPr>
        <p:spPr/>
        <p:txBody>
          <a:bodyPr/>
          <a:lstStyle/>
          <a:p>
            <a:fld id="{30400C77-98DD-41D6-BDE7-5E20B890E765}" type="slidenum">
              <a:rPr lang="en-US" smtClean="0"/>
              <a:t>7</a:t>
            </a:fld>
            <a:endParaRPr lang="en-US"/>
          </a:p>
        </p:txBody>
      </p:sp>
    </p:spTree>
    <p:extLst>
      <p:ext uri="{BB962C8B-B14F-4D97-AF65-F5344CB8AC3E}">
        <p14:creationId xmlns:p14="http://schemas.microsoft.com/office/powerpoint/2010/main" val="2000017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endParaRPr lang="en-US" dirty="0"/>
          </a:p>
        </p:txBody>
      </p:sp>
      <p:sp>
        <p:nvSpPr>
          <p:cNvPr id="4" name="Slide Number Placeholder 3"/>
          <p:cNvSpPr>
            <a:spLocks noGrp="1"/>
          </p:cNvSpPr>
          <p:nvPr>
            <p:ph type="sldNum" sz="quarter" idx="10"/>
          </p:nvPr>
        </p:nvSpPr>
        <p:spPr/>
        <p:txBody>
          <a:bodyPr/>
          <a:lstStyle/>
          <a:p>
            <a:fld id="{30400C77-98DD-41D6-BDE7-5E20B890E765}" type="slidenum">
              <a:rPr lang="en-US" smtClean="0"/>
              <a:t>8</a:t>
            </a:fld>
            <a:endParaRPr lang="en-US"/>
          </a:p>
        </p:txBody>
      </p:sp>
    </p:spTree>
    <p:extLst>
      <p:ext uri="{BB962C8B-B14F-4D97-AF65-F5344CB8AC3E}">
        <p14:creationId xmlns:p14="http://schemas.microsoft.com/office/powerpoint/2010/main" val="242694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already saw how Functions provide an experience of responding to events through code that in turn processes data that could be coming from or headed to any number of services.  Some of the key highlights are:</a:t>
            </a:r>
          </a:p>
          <a:p>
            <a:pPr marL="171450" indent="-171450">
              <a:buFontTx/>
              <a:buChar char="-"/>
            </a:pPr>
            <a:r>
              <a:rPr lang="en-US" dirty="0"/>
              <a:t>Ability to build, test and debug your Functions code locally on your own machine before your code is even deployed to the cloud.  This is a massive productivity benefit while building cloud applications and something Azure provides through rich integration with a world class developer tool like Visual Studio</a:t>
            </a:r>
          </a:p>
          <a:p>
            <a:pPr marL="171450" indent="-171450">
              <a:buFontTx/>
              <a:buChar char="-"/>
            </a:pPr>
            <a:r>
              <a:rPr lang="en-US" dirty="0"/>
              <a:t>Secondly, unique features like triggers and bindings that make it super easy to setup event-driven architectures and simplify communication with data sources</a:t>
            </a:r>
          </a:p>
          <a:p>
            <a:pPr marL="171450" indent="-171450">
              <a:buFontTx/>
              <a:buChar char="-"/>
            </a:pPr>
            <a:r>
              <a:rPr lang="en-US" dirty="0"/>
              <a:t>Thirdly, we support a number of programming languages.  In the demo we saw an example with C#.  But we also support Node.js, F#, Python and even bash so you can pick the language of your choice to write </a:t>
            </a:r>
            <a:r>
              <a:rPr lang="en-US" dirty="0" err="1"/>
              <a:t>serverless</a:t>
            </a:r>
            <a:r>
              <a:rPr lang="en-US" dirty="0"/>
              <a:t> functions with</a:t>
            </a:r>
          </a:p>
          <a:p>
            <a:pPr marL="171450" indent="-171450">
              <a:buFontTx/>
              <a:buChar char="-"/>
            </a:pPr>
            <a:r>
              <a:rPr lang="en-US" dirty="0"/>
              <a:t>Lastly, Functions support concepts such as Continuous deployment, which makes it super easy to integrate them into your existing DevOps pipelines.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12:52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22474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3.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4.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6.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8.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0.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slideMaster" Target="../slideMasters/slideMaster4.xml"/><Relationship Id="rId6" Type="http://schemas.openxmlformats.org/officeDocument/2006/relationships/image" Target="../media/image17.emf"/><Relationship Id="rId5" Type="http://schemas.openxmlformats.org/officeDocument/2006/relationships/image" Target="../media/image2.emf"/><Relationship Id="rId4" Type="http://schemas.openxmlformats.org/officeDocument/2006/relationships/image" Target="../media/image20.emf"/></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4.xml"/><Relationship Id="rId4" Type="http://schemas.openxmlformats.org/officeDocument/2006/relationships/image" Target="../media/image45.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gif"/><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48.png"/><Relationship Id="rId4" Type="http://schemas.openxmlformats.org/officeDocument/2006/relationships/image" Target="../media/image4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Amsterdam)">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983556"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Amsterdam</a:t>
            </a:r>
          </a:p>
        </p:txBody>
      </p:sp>
      <p:pic>
        <p:nvPicPr>
          <p:cNvPr id="4" name="Picture 3">
            <a:extLst>
              <a:ext uri="{FF2B5EF4-FFF2-40B4-BE49-F238E27FC236}">
                <a16:creationId xmlns:a16="http://schemas.microsoft.com/office/drawing/2014/main" id="{1AC4CCDA-97D8-4EEC-BB70-35BB2656C98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856464" y="2072640"/>
            <a:ext cx="4366652" cy="4655503"/>
          </a:xfrm>
          <a:prstGeom prst="rect">
            <a:avLst/>
          </a:prstGeom>
        </p:spPr>
      </p:pic>
    </p:spTree>
    <p:extLst>
      <p:ext uri="{BB962C8B-B14F-4D97-AF65-F5344CB8AC3E}">
        <p14:creationId xmlns:p14="http://schemas.microsoft.com/office/powerpoint/2010/main" val="3776812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ydney)">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364541"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Sydney</a:t>
            </a:r>
          </a:p>
        </p:txBody>
      </p:sp>
      <p:pic>
        <p:nvPicPr>
          <p:cNvPr id="3" name="Picture 2">
            <a:extLst>
              <a:ext uri="{FF2B5EF4-FFF2-40B4-BE49-F238E27FC236}">
                <a16:creationId xmlns:a16="http://schemas.microsoft.com/office/drawing/2014/main" id="{68DD2B44-02B3-4704-B20D-77B0E4EDCD3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35359" y="469265"/>
            <a:ext cx="7955280" cy="7955280"/>
          </a:xfrm>
          <a:prstGeom prst="rect">
            <a:avLst/>
          </a:prstGeom>
        </p:spPr>
      </p:pic>
    </p:spTree>
    <p:extLst>
      <p:ext uri="{BB962C8B-B14F-4D97-AF65-F5344CB8AC3E}">
        <p14:creationId xmlns:p14="http://schemas.microsoft.com/office/powerpoint/2010/main" val="2793632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Tel Aviv)">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406475"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Tel Aviv</a:t>
            </a:r>
          </a:p>
        </p:txBody>
      </p:sp>
      <p:pic>
        <p:nvPicPr>
          <p:cNvPr id="3" name="Picture 2">
            <a:extLst>
              <a:ext uri="{FF2B5EF4-FFF2-40B4-BE49-F238E27FC236}">
                <a16:creationId xmlns:a16="http://schemas.microsoft.com/office/drawing/2014/main" id="{260D136F-B74A-4FBF-985E-0358DDC864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65839" y="471490"/>
            <a:ext cx="7955280" cy="7955280"/>
          </a:xfrm>
          <a:prstGeom prst="rect">
            <a:avLst/>
          </a:prstGeom>
        </p:spPr>
      </p:pic>
    </p:spTree>
    <p:extLst>
      <p:ext uri="{BB962C8B-B14F-4D97-AF65-F5344CB8AC3E}">
        <p14:creationId xmlns:p14="http://schemas.microsoft.com/office/powerpoint/2010/main" val="3209776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Toronto)">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447127"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Toronto</a:t>
            </a:r>
          </a:p>
        </p:txBody>
      </p:sp>
      <p:pic>
        <p:nvPicPr>
          <p:cNvPr id="3" name="Picture 2">
            <a:extLst>
              <a:ext uri="{FF2B5EF4-FFF2-40B4-BE49-F238E27FC236}">
                <a16:creationId xmlns:a16="http://schemas.microsoft.com/office/drawing/2014/main" id="{DE5AE9F7-EE91-428F-991B-A1C207969F6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55679" y="418728"/>
            <a:ext cx="7955280" cy="7955280"/>
          </a:xfrm>
          <a:prstGeom prst="rect">
            <a:avLst/>
          </a:prstGeom>
        </p:spPr>
      </p:pic>
    </p:spTree>
    <p:extLst>
      <p:ext uri="{BB962C8B-B14F-4D97-AF65-F5344CB8AC3E}">
        <p14:creationId xmlns:p14="http://schemas.microsoft.com/office/powerpoint/2010/main" val="347130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Warsaw)">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456681"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Warsaw</a:t>
            </a:r>
          </a:p>
        </p:txBody>
      </p:sp>
      <p:pic>
        <p:nvPicPr>
          <p:cNvPr id="3" name="Picture 2">
            <a:extLst>
              <a:ext uri="{FF2B5EF4-FFF2-40B4-BE49-F238E27FC236}">
                <a16:creationId xmlns:a16="http://schemas.microsoft.com/office/drawing/2014/main" id="{74FF32CC-0029-4324-9EC2-67195E1F60F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45519" y="421006"/>
            <a:ext cx="7955280" cy="7955280"/>
          </a:xfrm>
          <a:prstGeom prst="rect">
            <a:avLst/>
          </a:prstGeom>
        </p:spPr>
      </p:pic>
    </p:spTree>
    <p:extLst>
      <p:ext uri="{BB962C8B-B14F-4D97-AF65-F5344CB8AC3E}">
        <p14:creationId xmlns:p14="http://schemas.microsoft.com/office/powerpoint/2010/main" val="1878975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Washington, D.C.)">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2738763" cy="751616"/>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Washington, D.C.</a:t>
            </a:r>
          </a:p>
        </p:txBody>
      </p:sp>
      <p:pic>
        <p:nvPicPr>
          <p:cNvPr id="3" name="Picture 2">
            <a:extLst>
              <a:ext uri="{FF2B5EF4-FFF2-40B4-BE49-F238E27FC236}">
                <a16:creationId xmlns:a16="http://schemas.microsoft.com/office/drawing/2014/main" id="{32EBD4B5-4269-42DF-97F7-8743E616EA8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35359" y="398408"/>
            <a:ext cx="7955280" cy="7955280"/>
          </a:xfrm>
          <a:prstGeom prst="rect">
            <a:avLst/>
          </a:prstGeom>
        </p:spPr>
      </p:pic>
    </p:spTree>
    <p:extLst>
      <p:ext uri="{BB962C8B-B14F-4D97-AF65-F5344CB8AC3E}">
        <p14:creationId xmlns:p14="http://schemas.microsoft.com/office/powerpoint/2010/main" val="1648458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617583" y="2125663"/>
            <a:ext cx="5546214" cy="457200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5384744" cy="1169231"/>
          </a:xfrm>
          <a:prstGeom prst="rect">
            <a:avLst/>
          </a:prstGeom>
          <a:noFill/>
        </p:spPr>
        <p:txBody>
          <a:bodyPr wrap="none" lIns="182880" tIns="146304" rIns="182880" bIns="146304" rtlCol="0">
            <a:spAutoFit/>
          </a:bodyPr>
          <a:lstStyle/>
          <a:p>
            <a:pPr marL="0" indent="0">
              <a:lnSpc>
                <a:spcPct val="114000"/>
              </a:lnSpc>
              <a:spcAft>
                <a:spcPts val="600"/>
              </a:spcAft>
              <a:buFont typeface="Arial" panose="020B0604020202020204" pitchFamily="34" charset="0"/>
              <a:buNone/>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6400736" cy="1828786"/>
          </a:xfrm>
          <a:noFill/>
        </p:spPr>
        <p:txBody>
          <a:bodyPr lIns="146304" tIns="91440" rIns="146304" bIns="91440" anchor="b" anchorCtr="0"/>
          <a:lstStyle>
            <a:lvl1pPr>
              <a:defRPr sz="48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486337" cy="1828007"/>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617583" y="2125663"/>
            <a:ext cx="5546214" cy="4572000"/>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Birmingham, UK)">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2619948" cy="751616"/>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Birmingham, UK</a:t>
            </a:r>
          </a:p>
        </p:txBody>
      </p:sp>
      <p:pic>
        <p:nvPicPr>
          <p:cNvPr id="5" name="Picture 4" descr="A close up of a logo&#10;&#10;Description generated with very high confidence">
            <a:extLst>
              <a:ext uri="{FF2B5EF4-FFF2-40B4-BE49-F238E27FC236}">
                <a16:creationId xmlns:a16="http://schemas.microsoft.com/office/drawing/2014/main" id="{EBA3A6C4-7EA4-41C1-9EFC-7974C748CEC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878127" y="2125663"/>
            <a:ext cx="4314516" cy="4572000"/>
          </a:xfrm>
          <a:prstGeom prst="rect">
            <a:avLst/>
          </a:prstGeom>
        </p:spPr>
      </p:pic>
    </p:spTree>
    <p:extLst>
      <p:ext uri="{BB962C8B-B14F-4D97-AF65-F5344CB8AC3E}">
        <p14:creationId xmlns:p14="http://schemas.microsoft.com/office/powerpoint/2010/main" val="2348457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Cape Town)">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908151"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Cape Town</a:t>
            </a:r>
          </a:p>
        </p:txBody>
      </p:sp>
      <p:pic>
        <p:nvPicPr>
          <p:cNvPr id="3" name="Picture 2">
            <a:extLst>
              <a:ext uri="{FF2B5EF4-FFF2-40B4-BE49-F238E27FC236}">
                <a16:creationId xmlns:a16="http://schemas.microsoft.com/office/drawing/2014/main" id="{BCE45838-1B1B-4CB1-9F58-D335A29091E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45199" y="391032"/>
            <a:ext cx="7955280" cy="7955280"/>
          </a:xfrm>
          <a:prstGeom prst="rect">
            <a:avLst/>
          </a:prstGeom>
        </p:spPr>
      </p:pic>
    </p:spTree>
    <p:extLst>
      <p:ext uri="{BB962C8B-B14F-4D97-AF65-F5344CB8AC3E}">
        <p14:creationId xmlns:p14="http://schemas.microsoft.com/office/powerpoint/2010/main" val="2309732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8"/>
            <a:ext cx="4310062" cy="3278187"/>
          </a:xfrm>
        </p:spPr>
        <p:txBody>
          <a:bodyPr/>
          <a:lstStyle/>
          <a:p>
            <a:r>
              <a:rPr lang="en-US"/>
              <a:t>Click to edit Master title style</a:t>
            </a:r>
          </a:p>
        </p:txBody>
      </p:sp>
      <p:sp>
        <p:nvSpPr>
          <p:cNvPr id="3" name="Rectangle 2"/>
          <p:cNvSpPr/>
          <p:nvPr userDrawn="1"/>
        </p:nvSpPr>
        <p:spPr bwMode="auto">
          <a:xfrm>
            <a:off x="4846638" y="5"/>
            <a:ext cx="7589836" cy="69945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648" fontAlgn="base">
              <a:lnSpc>
                <a:spcPct val="90000"/>
              </a:lnSpc>
              <a:spcBef>
                <a:spcPct val="0"/>
              </a:spcBef>
              <a:spcAft>
                <a:spcPct val="0"/>
              </a:spcAft>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5489144"/>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DDF87E2B-2F4D-4DAC-8C20-FA77D0F1AD98}"/>
              </a:ext>
            </a:extLst>
          </p:cNvPr>
          <p:cNvPicPr>
            <a:picLocks noChangeAspect="1"/>
          </p:cNvPicPr>
          <p:nvPr userDrawn="1"/>
        </p:nvPicPr>
        <p:blipFill>
          <a:blip r:embed="rId3"/>
          <a:stretch>
            <a:fillRect/>
          </a:stretch>
        </p:blipFill>
        <p:spPr>
          <a:xfrm>
            <a:off x="6617583" y="2125663"/>
            <a:ext cx="5546214" cy="4572000"/>
          </a:xfrm>
          <a:prstGeom prst="rect">
            <a:avLst/>
          </a:prstGeom>
        </p:spPr>
      </p:pic>
      <p:sp>
        <p:nvSpPr>
          <p:cNvPr id="8" name="TextBox 7">
            <a:extLst>
              <a:ext uri="{FF2B5EF4-FFF2-40B4-BE49-F238E27FC236}">
                <a16:creationId xmlns:a16="http://schemas.microsoft.com/office/drawing/2014/main" id="{99DE4B19-6424-44A4-99B5-D9DE6C5EF396}"/>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82E16763-B302-4CB4-A7E6-335EB9F4A5AA}"/>
              </a:ext>
            </a:extLst>
          </p:cNvPr>
          <p:cNvSpPr txBox="1"/>
          <p:nvPr userDrawn="1"/>
        </p:nvSpPr>
        <p:spPr>
          <a:xfrm>
            <a:off x="280281" y="2799718"/>
            <a:ext cx="5384744" cy="1169231"/>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6400736" cy="1828786"/>
          </a:xfrm>
          <a:noFill/>
        </p:spPr>
        <p:txBody>
          <a:bodyPr lIns="146304" tIns="91440" rIns="146304" bIns="91440" anchor="b" anchorCtr="0"/>
          <a:lstStyle>
            <a:lvl1pPr>
              <a:defRPr sz="48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486337" cy="1828007"/>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5A2A3A71-CF72-4A04-8AB8-1B3477212846}"/>
              </a:ext>
            </a:extLst>
          </p:cNvPr>
          <p:cNvPicPr>
            <a:picLocks noChangeAspect="1"/>
          </p:cNvPicPr>
          <p:nvPr userDrawn="1"/>
        </p:nvPicPr>
        <p:blipFill>
          <a:blip r:embed="rId3"/>
          <a:stretch>
            <a:fillRect/>
          </a:stretch>
        </p:blipFill>
        <p:spPr>
          <a:xfrm>
            <a:off x="6617583" y="2125663"/>
            <a:ext cx="5546214" cy="4572000"/>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Frankfurt)">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621919"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Frankfurt</a:t>
            </a:r>
          </a:p>
        </p:txBody>
      </p:sp>
      <p:pic>
        <p:nvPicPr>
          <p:cNvPr id="3" name="Picture 2" descr="A close up of a logo&#10;&#10;Description generated with very high confidence">
            <a:extLst>
              <a:ext uri="{FF2B5EF4-FFF2-40B4-BE49-F238E27FC236}">
                <a16:creationId xmlns:a16="http://schemas.microsoft.com/office/drawing/2014/main" id="{098B27FA-10B5-4C39-ADFF-DA897B85E21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35039" y="471233"/>
            <a:ext cx="7955280" cy="7955280"/>
          </a:xfrm>
          <a:prstGeom prst="rect">
            <a:avLst/>
          </a:prstGeom>
        </p:spPr>
      </p:pic>
    </p:spTree>
    <p:extLst>
      <p:ext uri="{BB962C8B-B14F-4D97-AF65-F5344CB8AC3E}">
        <p14:creationId xmlns:p14="http://schemas.microsoft.com/office/powerpoint/2010/main" val="1438678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Paris)">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014188"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Paris</a:t>
            </a:r>
          </a:p>
        </p:txBody>
      </p:sp>
      <p:pic>
        <p:nvPicPr>
          <p:cNvPr id="3" name="Picture 2">
            <a:extLst>
              <a:ext uri="{FF2B5EF4-FFF2-40B4-BE49-F238E27FC236}">
                <a16:creationId xmlns:a16="http://schemas.microsoft.com/office/drawing/2014/main" id="{90532C38-E6F3-48E3-812F-24ED6A89EED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65521" y="461331"/>
            <a:ext cx="7955280" cy="7955280"/>
          </a:xfrm>
          <a:prstGeom prst="rect">
            <a:avLst/>
          </a:prstGeom>
        </p:spPr>
      </p:pic>
    </p:spTree>
    <p:extLst>
      <p:ext uri="{BB962C8B-B14F-4D97-AF65-F5344CB8AC3E}">
        <p14:creationId xmlns:p14="http://schemas.microsoft.com/office/powerpoint/2010/main" val="238138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Walkin-Generi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7087954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0"/>
            <a:ext cx="11887200" cy="2096222"/>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613674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989969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094609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309504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337678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8299" cy="1181862"/>
          </a:xfrm>
          <a:noFill/>
        </p:spPr>
        <p:txBody>
          <a:bodyPr wrap="square" tIns="91440" bIns="91440" anchor="t" anchorCtr="0">
            <a:spAutoFit/>
          </a:bodyPr>
          <a:lstStyle>
            <a:lvl1pPr>
              <a:defRPr sz="7198"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8229599" cy="738664"/>
          </a:xfrm>
          <a:noFill/>
        </p:spPr>
        <p:txBody>
          <a:bodyPr wrap="square" lIns="182880" tIns="146304" rIns="182880" bIns="146304">
            <a:spAutoFit/>
          </a:bodyPr>
          <a:lstStyle>
            <a:lvl1pPr marL="0" indent="0">
              <a:spcBef>
                <a:spcPts val="0"/>
              </a:spcBef>
              <a:buNone/>
              <a:defRPr sz="3199"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66480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9599" cy="1181862"/>
          </a:xfrm>
          <a:noFill/>
        </p:spPr>
        <p:txBody>
          <a:bodyPr wrap="square" tIns="91440" bIns="91440" anchor="t" anchorCtr="0">
            <a:spAutoFit/>
          </a:bodyPr>
          <a:lstStyle>
            <a:lvl1pPr>
              <a:defRPr sz="7198"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63302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91358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83186">
                      <a:schemeClr val="tx1"/>
                    </a:gs>
                    <a:gs pos="46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56411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an Francisco)">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2255746"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San Francisco</a:t>
            </a:r>
          </a:p>
        </p:txBody>
      </p:sp>
      <p:pic>
        <p:nvPicPr>
          <p:cNvPr id="3" name="Picture 2">
            <a:extLst>
              <a:ext uri="{FF2B5EF4-FFF2-40B4-BE49-F238E27FC236}">
                <a16:creationId xmlns:a16="http://schemas.microsoft.com/office/drawing/2014/main" id="{E129E530-00ED-4A6D-98AC-2BE2AD154F7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94400" y="420688"/>
            <a:ext cx="7955513" cy="7955513"/>
          </a:xfrm>
          <a:prstGeom prst="rect">
            <a:avLst/>
          </a:prstGeom>
        </p:spPr>
      </p:pic>
    </p:spTree>
    <p:extLst>
      <p:ext uri="{BB962C8B-B14F-4D97-AF65-F5344CB8AC3E}">
        <p14:creationId xmlns:p14="http://schemas.microsoft.com/office/powerpoint/2010/main" val="942391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229855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529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219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DA0A69CC-395D-4D52-BADE-B1874221DB9F}"/>
              </a:ext>
            </a:extLst>
          </p:cNvPr>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371263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a:stretch>
            <a:fillRect/>
          </a:stretch>
        </p:blipFill>
        <p:spPr bwMode="invGray">
          <a:xfrm>
            <a:off x="464013" y="479649"/>
            <a:ext cx="1436313" cy="306156"/>
          </a:xfrm>
          <a:prstGeom prst="rect">
            <a:avLst/>
          </a:prstGeom>
        </p:spPr>
      </p:pic>
    </p:spTree>
    <p:extLst>
      <p:ext uri="{BB962C8B-B14F-4D97-AF65-F5344CB8AC3E}">
        <p14:creationId xmlns:p14="http://schemas.microsoft.com/office/powerpoint/2010/main" val="3493672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06667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Walkin-Amsterd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043335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Walkin-Bangal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976429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Walkin-Birmingh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18798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Walkin-Chicag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4189685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ao Paulo)">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745799" cy="751616"/>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São Paulo</a:t>
            </a:r>
          </a:p>
        </p:txBody>
      </p:sp>
      <p:pic>
        <p:nvPicPr>
          <p:cNvPr id="3" name="Picture 2">
            <a:extLst>
              <a:ext uri="{FF2B5EF4-FFF2-40B4-BE49-F238E27FC236}">
                <a16:creationId xmlns:a16="http://schemas.microsoft.com/office/drawing/2014/main" id="{F9532E03-0B5B-49BA-ADCC-30A953E941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45516" y="408656"/>
            <a:ext cx="7955280" cy="7955280"/>
          </a:xfrm>
          <a:prstGeom prst="rect">
            <a:avLst/>
          </a:prstGeom>
        </p:spPr>
      </p:pic>
    </p:spTree>
    <p:extLst>
      <p:ext uri="{BB962C8B-B14F-4D97-AF65-F5344CB8AC3E}">
        <p14:creationId xmlns:p14="http://schemas.microsoft.com/office/powerpoint/2010/main" val="564559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Walkin-Copenhage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028112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Walkin-Frankfurt">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1901737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alkin-Johannesburg">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3589307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Walkin-Mexico City">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4049917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Walkin-Mila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1943260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Walkin-Pragu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968066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Walkin-São Paul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1001079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Walkin-Seoul">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1848953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Walkin-Singap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926694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Walkin-Taipei">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240517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ingapor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782604"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Singapore</a:t>
            </a:r>
          </a:p>
        </p:txBody>
      </p:sp>
      <p:pic>
        <p:nvPicPr>
          <p:cNvPr id="9" name="Picture 8">
            <a:extLst>
              <a:ext uri="{FF2B5EF4-FFF2-40B4-BE49-F238E27FC236}">
                <a16:creationId xmlns:a16="http://schemas.microsoft.com/office/drawing/2014/main" id="{CF286B11-2064-487A-9227-FD2929577E2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89369" y="2134576"/>
            <a:ext cx="4274428" cy="4554174"/>
          </a:xfrm>
          <a:prstGeom prst="rect">
            <a:avLst/>
          </a:prstGeom>
        </p:spPr>
      </p:pic>
    </p:spTree>
    <p:extLst>
      <p:ext uri="{BB962C8B-B14F-4D97-AF65-F5344CB8AC3E}">
        <p14:creationId xmlns:p14="http://schemas.microsoft.com/office/powerpoint/2010/main" val="4278006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Walkin-Tel Aviv">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388248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Walkin-Toron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1830176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Walkin-Washington D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4156674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2" y="3509753"/>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0" name="Picture 9"/>
          <p:cNvPicPr>
            <a:picLocks noChangeAspect="1"/>
          </p:cNvPicPr>
          <p:nvPr/>
        </p:nvPicPr>
        <p:blipFill>
          <a:blip r:embed="rId4"/>
          <a:stretch>
            <a:fillRect/>
          </a:stretch>
        </p:blipFill>
        <p:spPr>
          <a:xfrm>
            <a:off x="466443" y="6209084"/>
            <a:ext cx="1448093" cy="310896"/>
          </a:xfrm>
          <a:prstGeom prst="rect">
            <a:avLst/>
          </a:prstGeom>
        </p:spPr>
      </p:pic>
      <p:pic>
        <p:nvPicPr>
          <p:cNvPr id="6" name="MS logo white - EMF">
            <a:extLst>
              <a:ext uri="{FF2B5EF4-FFF2-40B4-BE49-F238E27FC236}">
                <a16:creationId xmlns:a16="http://schemas.microsoft.com/office/drawing/2014/main" id="{A424FDF2-8230-4BEF-B8EC-B91A69DCB7C0}"/>
              </a:ext>
            </a:extLst>
          </p:cNvPr>
          <p:cNvPicPr>
            <a:picLocks noChangeAspect="1"/>
          </p:cNvPicPr>
          <p:nvPr userDrawn="1"/>
        </p:nvPicPr>
        <p:blipFill>
          <a:blip r:embed="rId5"/>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A445CD28-DFFB-4128-8D73-597E9D8E6731}"/>
              </a:ext>
            </a:extLst>
          </p:cNvPr>
          <p:cNvPicPr>
            <a:picLocks noChangeAspect="1"/>
          </p:cNvPicPr>
          <p:nvPr userDrawn="1"/>
        </p:nvPicPr>
        <p:blipFill>
          <a:blip r:embed="rId6"/>
          <a:stretch>
            <a:fillRect/>
          </a:stretch>
        </p:blipFill>
        <p:spPr>
          <a:xfrm>
            <a:off x="6617583" y="2125663"/>
            <a:ext cx="5546214" cy="4572000"/>
          </a:xfrm>
          <a:prstGeom prst="rect">
            <a:avLst/>
          </a:prstGeom>
        </p:spPr>
      </p:pic>
    </p:spTree>
    <p:extLst>
      <p:ext uri="{BB962C8B-B14F-4D97-AF65-F5344CB8AC3E}">
        <p14:creationId xmlns:p14="http://schemas.microsoft.com/office/powerpoint/2010/main" val="2874556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3"/>
            <a:ext cx="7086439" cy="1015663"/>
          </a:xfrm>
          <a:noFill/>
        </p:spPr>
        <p:txBody>
          <a:bodyPr wrap="square" tIns="91440" bIns="91440" anchor="b" anchorCtr="0">
            <a:spAutoFit/>
          </a:bodyPr>
          <a:lstStyle>
            <a:lvl1pPr>
              <a:defRPr sz="5998"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11569196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White Title and Content Slid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6" y="-1841"/>
            <a:ext cx="12431103" cy="6998206"/>
          </a:xfrm>
          <a:prstGeom prst="rect">
            <a:avLst/>
          </a:prstGeom>
        </p:spPr>
      </p:pic>
      <p:sp>
        <p:nvSpPr>
          <p:cNvPr id="2" name="Title 1"/>
          <p:cNvSpPr>
            <a:spLocks noGrp="1"/>
          </p:cNvSpPr>
          <p:nvPr>
            <p:ph type="title" hasCustomPrompt="1"/>
          </p:nvPr>
        </p:nvSpPr>
        <p:spPr>
          <a:xfrm>
            <a:off x="274638" y="280106"/>
            <a:ext cx="11887200" cy="931155"/>
          </a:xfrm>
        </p:spPr>
        <p:txBody>
          <a:bodyPr lIns="182880" tIns="0" rIns="0" bIns="0" anchor="ctr" anchorCtr="0">
            <a:noAutofit/>
          </a:bodyPr>
          <a:lstStyle>
            <a:lvl1pPr algn="l">
              <a:defRPr sz="5399"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11887201" y="6697662"/>
            <a:ext cx="549275" cy="298704"/>
          </a:xfrm>
        </p:spPr>
        <p:txBody>
          <a:bodyPr lIns="0" tIns="0" rIns="0" bIns="0"/>
          <a:lstStyle>
            <a:lvl1pPr algn="ctr">
              <a:defRPr sz="1099">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14" name="Text Placeholder 13"/>
          <p:cNvSpPr>
            <a:spLocks noGrp="1"/>
          </p:cNvSpPr>
          <p:nvPr>
            <p:ph type="body" sz="quarter" idx="14"/>
          </p:nvPr>
        </p:nvSpPr>
        <p:spPr>
          <a:xfrm>
            <a:off x="274639" y="1363664"/>
            <a:ext cx="11887200" cy="553870"/>
          </a:xfrm>
        </p:spPr>
        <p:txBody>
          <a:bodyPr lIns="182880" tIns="0" rIns="0" bIns="0"/>
          <a:lstStyle>
            <a:lvl1pPr>
              <a:lnSpc>
                <a:spcPct val="90000"/>
              </a:lnSpc>
              <a:defRPr sz="3999" baseline="0">
                <a:solidFill>
                  <a:schemeClr val="tx1"/>
                </a:solidFill>
                <a:latin typeface="Segoe UI" panose="020B0502040204020203" pitchFamily="34" charset="0"/>
              </a:defRPr>
            </a:lvl1pPr>
            <a:lvl2pPr marL="0" marR="0" indent="0" algn="l" defTabSz="1208148" rtl="0" eaLnBrk="1" fontAlgn="auto" latinLnBrk="0" hangingPunct="1">
              <a:lnSpc>
                <a:spcPct val="90000"/>
              </a:lnSpc>
              <a:spcBef>
                <a:spcPct val="20000"/>
              </a:spcBef>
              <a:spcAft>
                <a:spcPts val="0"/>
              </a:spcAft>
              <a:buClrTx/>
              <a:buSzTx/>
              <a:buFontTx/>
              <a:buNone/>
              <a:tabLst/>
              <a:defRPr baseline="0">
                <a:solidFill>
                  <a:schemeClr val="tx1"/>
                </a:solidFill>
              </a:defRPr>
            </a:lvl2pPr>
            <a:lvl3pPr marL="0" indent="0">
              <a:defRPr/>
            </a:lvl3pPr>
            <a:lvl4pPr marL="0" indent="0">
              <a:defRPr/>
            </a:lvl4pPr>
            <a:lvl5pPr marL="0" indent="0">
              <a:defRPr/>
            </a:lvl5pPr>
          </a:lstStyle>
          <a:p>
            <a:pPr lvl="0"/>
            <a:r>
              <a:rPr lang="en-US" dirty="0"/>
              <a:t>Click to edit Master text styles</a:t>
            </a:r>
          </a:p>
        </p:txBody>
      </p:sp>
      <p:pic>
        <p:nvPicPr>
          <p:cNvPr id="9" name="Picture 2" descr="C:\Users\petern\AppData\Local\Temp\vmware-petern\VMwareDnD\cded05ca\MSFT_logo_rgb_C-Gra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833" y="6672424"/>
            <a:ext cx="926819" cy="340925"/>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Main 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98749" y="6765277"/>
            <a:ext cx="914389" cy="185706"/>
          </a:xfrm>
          <a:prstGeom prst="rect">
            <a:avLst/>
          </a:prstGeom>
        </p:spPr>
      </p:pic>
    </p:spTree>
    <p:extLst>
      <p:ext uri="{BB962C8B-B14F-4D97-AF65-F5344CB8AC3E}">
        <p14:creationId xmlns:p14="http://schemas.microsoft.com/office/powerpoint/2010/main" val="90417420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Green Color Block (R) and Copy ">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82"/>
            <a:ext cx="12435838" cy="6998207"/>
          </a:xfrm>
          <a:prstGeom prst="rect">
            <a:avLst/>
          </a:prstGeom>
        </p:spPr>
      </p:pic>
      <p:sp>
        <p:nvSpPr>
          <p:cNvPr id="9" name="Rectangle 8"/>
          <p:cNvSpPr/>
          <p:nvPr/>
        </p:nvSpPr>
        <p:spPr>
          <a:xfrm>
            <a:off x="6217919" y="1842"/>
            <a:ext cx="6218238" cy="69945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egoe UI" panose="020B0502040204020203" pitchFamily="34" charset="0"/>
            </a:endParaRPr>
          </a:p>
        </p:txBody>
      </p:sp>
      <p:sp>
        <p:nvSpPr>
          <p:cNvPr id="10" name="Rectangle 9"/>
          <p:cNvSpPr/>
          <p:nvPr/>
        </p:nvSpPr>
        <p:spPr>
          <a:xfrm>
            <a:off x="0" y="0"/>
            <a:ext cx="6218238" cy="6697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egoe UI" panose="020B0502040204020203" pitchFamily="34" charset="0"/>
            </a:endParaRPr>
          </a:p>
        </p:txBody>
      </p:sp>
      <p:sp>
        <p:nvSpPr>
          <p:cNvPr id="11" name="Rectangle 10"/>
          <p:cNvSpPr/>
          <p:nvPr/>
        </p:nvSpPr>
        <p:spPr>
          <a:xfrm>
            <a:off x="6218557" y="-1840"/>
            <a:ext cx="6217919" cy="6996366"/>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egoe UI" panose="020B0502040204020203" pitchFamily="34" charset="0"/>
            </a:endParaRPr>
          </a:p>
        </p:txBody>
      </p:sp>
      <p:pic>
        <p:nvPicPr>
          <p:cNvPr id="2050" name="Picture 2" descr="C:\Users\petern\AppData\Local\Temp\vmware-petern\VMwareDnD\cded05ca\MSFT_logo_rgb_C-Gra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833" y="6672424"/>
            <a:ext cx="926819" cy="340925"/>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p:nvSpPr>
        <p:spPr>
          <a:xfrm>
            <a:off x="11692891" y="6687512"/>
            <a:ext cx="747627" cy="307014"/>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egoe UI"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714037" y="6746558"/>
            <a:ext cx="882408" cy="19265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887201" y="6695821"/>
            <a:ext cx="549275" cy="298704"/>
          </a:xfrm>
        </p:spPr>
        <p:txBody>
          <a:bodyPr lIns="0" tIns="0" rIns="0" bIns="0"/>
          <a:lstStyle>
            <a:lvl1pPr algn="ctr">
              <a:defRPr sz="1099">
                <a:solidFill>
                  <a:schemeClr val="accent4"/>
                </a:solidFill>
                <a:latin typeface="Segoe Pro" panose="020B0502040504020203" pitchFamily="34" charset="0"/>
              </a:defRPr>
            </a:lvl1pPr>
          </a:lstStyle>
          <a:p>
            <a:fld id="{63863B58-CBB8-49E9-BA96-0A2E095CB188}" type="slidenum">
              <a:rPr lang="en-US" smtClean="0"/>
              <a:pPr/>
              <a:t>‹#›</a:t>
            </a:fld>
            <a:endParaRPr lang="en-US" dirty="0"/>
          </a:p>
        </p:txBody>
      </p:sp>
      <p:sp>
        <p:nvSpPr>
          <p:cNvPr id="4" name="Text Placeholder 3"/>
          <p:cNvSpPr>
            <a:spLocks noGrp="1"/>
          </p:cNvSpPr>
          <p:nvPr>
            <p:ph type="body" sz="quarter" idx="13"/>
          </p:nvPr>
        </p:nvSpPr>
        <p:spPr>
          <a:xfrm>
            <a:off x="274638" y="1211263"/>
            <a:ext cx="5486400" cy="1477071"/>
          </a:xfrm>
        </p:spPr>
        <p:txBody>
          <a:bodyPr lIns="182880" tIns="182880" rIns="182880" bIns="182880"/>
          <a:lstStyle/>
          <a:p>
            <a:pPr lvl="0"/>
            <a:r>
              <a:rPr lang="en-US"/>
              <a:t>Click to edit Master text styles</a:t>
            </a:r>
          </a:p>
        </p:txBody>
      </p:sp>
      <p:sp>
        <p:nvSpPr>
          <p:cNvPr id="2" name="Title 1"/>
          <p:cNvSpPr>
            <a:spLocks noGrp="1"/>
          </p:cNvSpPr>
          <p:nvPr>
            <p:ph type="title"/>
          </p:nvPr>
        </p:nvSpPr>
        <p:spPr>
          <a:xfrm>
            <a:off x="6675439" y="1208737"/>
            <a:ext cx="5486400" cy="5123135"/>
          </a:xfrm>
        </p:spPr>
        <p:txBody>
          <a:bodyPr lIns="182880" tIns="0" rIns="182880" bIns="0" anchor="t" anchorCtr="0">
            <a:noAutofit/>
          </a:bodyPr>
          <a:lstStyle>
            <a:lvl1pPr algn="l">
              <a:lnSpc>
                <a:spcPct val="90000"/>
              </a:lnSpc>
              <a:spcBef>
                <a:spcPts val="600"/>
              </a:spcBef>
              <a:spcAft>
                <a:spcPts val="600"/>
              </a:spcAft>
              <a:defRPr sz="3999"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8477059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85" y="6683658"/>
            <a:ext cx="11426011" cy="310869"/>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61919881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89119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tockholm)">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826526"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Stockholm</a:t>
            </a:r>
          </a:p>
        </p:txBody>
      </p:sp>
      <p:pic>
        <p:nvPicPr>
          <p:cNvPr id="3" name="Picture 2">
            <a:extLst>
              <a:ext uri="{FF2B5EF4-FFF2-40B4-BE49-F238E27FC236}">
                <a16:creationId xmlns:a16="http://schemas.microsoft.com/office/drawing/2014/main" id="{2C3A8868-18E5-423A-8715-F7EC8EE06DB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35359" y="398409"/>
            <a:ext cx="7955280" cy="7955280"/>
          </a:xfrm>
          <a:prstGeom prst="rect">
            <a:avLst/>
          </a:prstGeom>
        </p:spPr>
      </p:pic>
    </p:spTree>
    <p:extLst>
      <p:ext uri="{BB962C8B-B14F-4D97-AF65-F5344CB8AC3E}">
        <p14:creationId xmlns:p14="http://schemas.microsoft.com/office/powerpoint/2010/main" val="1853964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image" Target="../media/image1.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image" Target="../media/image1.emf"/><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41" Type="http://schemas.openxmlformats.org/officeDocument/2006/relationships/image" Target="../media/image1.emf"/><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theme" Target="../theme/theme4.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95507537"/>
      </p:ext>
    </p:extLst>
  </p:cSld>
  <p:clrMap bg1="lt1" tx1="dk1" bg2="lt2" tx2="dk2" accent1="accent1" accent2="accent2" accent3="accent3" accent4="accent4" accent5="accent5" accent6="accent6" hlink="hlink" folHlink="folHlink"/>
  <p:sldLayoutIdLst>
    <p:sldLayoutId id="2147484530" r:id="rId1"/>
    <p:sldLayoutId id="2147484531" r:id="rId2"/>
    <p:sldLayoutId id="2147484532" r:id="rId3"/>
    <p:sldLayoutId id="2147484533" r:id="rId4"/>
    <p:sldLayoutId id="2147484534" r:id="rId5"/>
    <p:sldLayoutId id="2147484535" r:id="rId6"/>
    <p:sldLayoutId id="2147484536" r:id="rId7"/>
    <p:sldLayoutId id="2147484537" r:id="rId8"/>
    <p:sldLayoutId id="2147484538" r:id="rId9"/>
    <p:sldLayoutId id="2147484539" r:id="rId10"/>
    <p:sldLayoutId id="2147484540" r:id="rId11"/>
    <p:sldLayoutId id="2147484541" r:id="rId12"/>
    <p:sldLayoutId id="2147484542" r:id="rId13"/>
    <p:sldLayoutId id="2147484543"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 id="214748454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2134413"/>
          </a:xfrm>
          <a:prstGeom prst="rect">
            <a:avLst/>
          </a:prstGeom>
        </p:spPr>
        <p:txBody>
          <a:bodyPr vert="horz" wrap="square" lIns="146304" tIns="91440" rIns="146304" bIns="91440" rtlCol="0">
            <a:spAutoFit/>
          </a:bodyPr>
          <a:lstStyle/>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088" marR="0" lvl="1" indent="-241253" algn="l" defTabSz="932563"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17" name="Group 16"/>
          <p:cNvGrpSpPr/>
          <p:nvPr/>
        </p:nvGrpSpPr>
        <p:grpSpPr>
          <a:xfrm>
            <a:off x="12618964" y="-8395"/>
            <a:ext cx="955641" cy="5775363"/>
            <a:chOff x="12618967" y="-8396"/>
            <a:chExt cx="955641" cy="5775363"/>
          </a:xfrm>
        </p:grpSpPr>
        <p:grpSp>
          <p:nvGrpSpPr>
            <p:cNvPr id="18" name="Group 17"/>
            <p:cNvGrpSpPr/>
            <p:nvPr userDrawn="1"/>
          </p:nvGrpSpPr>
          <p:grpSpPr>
            <a:xfrm rot="5400000">
              <a:off x="11584220" y="1040742"/>
              <a:ext cx="2698730" cy="629236"/>
              <a:chOff x="1584344" y="4543426"/>
              <a:chExt cx="2698730" cy="629236"/>
            </a:xfrm>
          </p:grpSpPr>
          <p:sp>
            <p:nvSpPr>
              <p:cNvPr id="36" name="Rectangle 35"/>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R:0 G:120 B:215</a:t>
                </a:r>
              </a:p>
            </p:txBody>
          </p:sp>
          <p:sp>
            <p:nvSpPr>
              <p:cNvPr id="37" name="Rectangle 36"/>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161616"/>
                        </a:gs>
                        <a:gs pos="100000">
                          <a:srgbClr val="161616"/>
                        </a:gs>
                      </a:gsLst>
                      <a:lin ang="5400000" scaled="0"/>
                    </a:gradFill>
                    <a:latin typeface="+mn-lt"/>
                    <a:ea typeface="Segoe UI" pitchFamily="34" charset="0"/>
                    <a:cs typeface="Segoe UI" pitchFamily="34" charset="0"/>
                  </a:rPr>
                  <a:t>Light Blue</a:t>
                </a:r>
              </a:p>
              <a:p>
                <a:pPr marL="0" algn="l" defTabSz="932293" rtl="0" eaLnBrk="1" fontAlgn="base" latinLnBrk="0" hangingPunct="1">
                  <a:lnSpc>
                    <a:spcPct val="100000"/>
                  </a:lnSpc>
                  <a:spcBef>
                    <a:spcPct val="0"/>
                  </a:spcBef>
                  <a:spcAft>
                    <a:spcPct val="0"/>
                  </a:spcAft>
                </a:pPr>
                <a:r>
                  <a:rPr lang="en-US" sz="500" kern="1200" dirty="0">
                    <a:gradFill>
                      <a:gsLst>
                        <a:gs pos="0">
                          <a:srgbClr val="161616"/>
                        </a:gs>
                        <a:gs pos="100000">
                          <a:srgbClr val="161616"/>
                        </a:gs>
                      </a:gsLst>
                      <a:lin ang="5400000" scaled="0"/>
                    </a:gradFill>
                    <a:latin typeface="+mn-lt"/>
                    <a:ea typeface="Segoe UI" pitchFamily="34" charset="0"/>
                    <a:cs typeface="Segoe UI" pitchFamily="34" charset="0"/>
                  </a:rPr>
                  <a:t>R:0 G:188 B:242</a:t>
                </a:r>
              </a:p>
            </p:txBody>
          </p:sp>
          <p:sp>
            <p:nvSpPr>
              <p:cNvPr id="38" name="Rectangle 37"/>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39" name="Rectangle 38"/>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0" name="Rectangle 39"/>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293"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1" name="Rectangle 40"/>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3" name="TextBox 22"/>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4" name="TextBox 23"/>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33" name="Rectangle 32"/>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4" name="Rectangle 33"/>
            <p:cNvSpPr/>
            <p:nvPr userDrawn="1"/>
          </p:nvSpPr>
          <p:spPr bwMode="auto">
            <a:xfrm rot="5400000">
              <a:off x="12328888" y="3353997"/>
              <a:ext cx="869930" cy="289766"/>
            </a:xfrm>
            <a:prstGeom prst="rect">
              <a:avLst/>
            </a:prstGeom>
            <a:solidFill>
              <a:srgbClr val="E6E6E6"/>
            </a:solidFill>
            <a:ln w="3175">
              <a:solidFill>
                <a:srgbClr val="1616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161616"/>
                      </a:gs>
                      <a:gs pos="72000">
                        <a:srgbClr val="161616"/>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37168">
                        <a:srgbClr val="161616"/>
                      </a:gs>
                      <a:gs pos="72000">
                        <a:srgbClr val="161616"/>
                      </a:gs>
                    </a:gsLst>
                    <a:lin ang="5400000" scaled="0"/>
                  </a:gradFill>
                  <a:ea typeface="Segoe UI" pitchFamily="34" charset="0"/>
                  <a:cs typeface="Segoe UI" pitchFamily="34" charset="0"/>
                </a:rPr>
                <a:t>R:16</a:t>
              </a:r>
              <a:r>
                <a:rPr lang="en-US" sz="500" baseline="0" dirty="0">
                  <a:gradFill>
                    <a:gsLst>
                      <a:gs pos="37168">
                        <a:srgbClr val="161616"/>
                      </a:gs>
                      <a:gs pos="72000">
                        <a:srgbClr val="161616"/>
                      </a:gs>
                    </a:gsLst>
                    <a:lin ang="5400000" scaled="0"/>
                  </a:gradFill>
                  <a:ea typeface="Segoe UI" pitchFamily="34" charset="0"/>
                  <a:cs typeface="Segoe UI" pitchFamily="34" charset="0"/>
                </a:rPr>
                <a:t> G:124 B:16</a:t>
              </a:r>
              <a:endParaRPr lang="en-US" sz="500" dirty="0">
                <a:gradFill>
                  <a:gsLst>
                    <a:gs pos="37168">
                      <a:srgbClr val="161616"/>
                    </a:gs>
                    <a:gs pos="72000">
                      <a:srgbClr val="161616"/>
                    </a:gs>
                  </a:gsLst>
                  <a:lin ang="5400000" scaled="0"/>
                </a:gradFill>
                <a:ea typeface="Segoe UI" pitchFamily="34" charset="0"/>
                <a:cs typeface="Segoe UI" pitchFamily="34" charset="0"/>
              </a:endParaRPr>
            </a:p>
          </p:txBody>
        </p:sp>
        <p:sp>
          <p:nvSpPr>
            <p:cNvPr id="35" name="Rectangle 34"/>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pic>
        <p:nvPicPr>
          <p:cNvPr id="19" name="Picture 18">
            <a:extLst>
              <a:ext uri="{FF2B5EF4-FFF2-40B4-BE49-F238E27FC236}">
                <a16:creationId xmlns:a16="http://schemas.microsoft.com/office/drawing/2014/main" id="{10FF3658-BA2E-4D9D-BEA5-BAC297AB8B39}"/>
              </a:ext>
            </a:extLst>
          </p:cNvPr>
          <p:cNvPicPr>
            <a:picLocks noChangeAspect="1"/>
          </p:cNvPicPr>
          <p:nvPr userDrawn="1"/>
        </p:nvPicPr>
        <p:blipFill>
          <a:blip r:embed="rId4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62176392"/>
      </p:ext>
    </p:extLst>
  </p:cSld>
  <p:clrMap bg1="dk1" tx1="lt1" bg2="dk2" tx2="lt2" accent1="accent1" accent2="accent2" accent3="accent3" accent4="accent4" accent5="accent5" accent6="accent6" hlink="hlink" folHlink="folHlink"/>
  <p:sldLayoutIdLst>
    <p:sldLayoutId id="2147484547" r:id="rId1"/>
    <p:sldLayoutId id="2147484548" r:id="rId2"/>
    <p:sldLayoutId id="2147484549" r:id="rId3"/>
    <p:sldLayoutId id="2147484550" r:id="rId4"/>
    <p:sldLayoutId id="2147484551" r:id="rId5"/>
    <p:sldLayoutId id="2147484552" r:id="rId6"/>
    <p:sldLayoutId id="2147484553" r:id="rId7"/>
    <p:sldLayoutId id="2147484554" r:id="rId8"/>
    <p:sldLayoutId id="2147484555" r:id="rId9"/>
    <p:sldLayoutId id="2147484556" r:id="rId10"/>
    <p:sldLayoutId id="2147484557" r:id="rId11"/>
    <p:sldLayoutId id="2147484558" r:id="rId12"/>
    <p:sldLayoutId id="2147484559" r:id="rId13"/>
    <p:sldLayoutId id="2147484560" r:id="rId14"/>
    <p:sldLayoutId id="2147484561" r:id="rId15"/>
    <p:sldLayoutId id="2147484562" r:id="rId16"/>
    <p:sldLayoutId id="2147484563" r:id="rId17"/>
    <p:sldLayoutId id="2147484564" r:id="rId18"/>
    <p:sldLayoutId id="2147484565" r:id="rId19"/>
    <p:sldLayoutId id="2147484566" r:id="rId20"/>
    <p:sldLayoutId id="2147484567" r:id="rId21"/>
    <p:sldLayoutId id="2147484568" r:id="rId22"/>
    <p:sldLayoutId id="2147484569" r:id="rId23"/>
    <p:sldLayoutId id="2147484570" r:id="rId24"/>
    <p:sldLayoutId id="2147484571" r:id="rId25"/>
    <p:sldLayoutId id="2147484572" r:id="rId26"/>
    <p:sldLayoutId id="2147484573" r:id="rId27"/>
    <p:sldLayoutId id="2147484574" r:id="rId28"/>
    <p:sldLayoutId id="2147484575" r:id="rId29"/>
    <p:sldLayoutId id="2147484576" r:id="rId30"/>
    <p:sldLayoutId id="2147484577" r:id="rId31"/>
    <p:sldLayoutId id="2147484578" r:id="rId32"/>
    <p:sldLayoutId id="2147484579" r:id="rId33"/>
    <p:sldLayoutId id="2147484580" r:id="rId34"/>
    <p:sldLayoutId id="2147484581" r:id="rId35"/>
    <p:sldLayoutId id="2147484582" r:id="rId36"/>
    <p:sldLayoutId id="2147484583" r:id="rId37"/>
    <p:sldLayoutId id="2147484584" r:id="rId38"/>
    <p:sldLayoutId id="2147484585" r:id="rId3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lang="en-US" sz="3999" kern="1200" spc="0" baseline="0" dirty="0" smtClean="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svg"/><Relationship Id="rId9" Type="http://schemas.openxmlformats.org/officeDocument/2006/relationships/image" Target="../media/image64.png"/><Relationship Id="rId14" Type="http://schemas.openxmlformats.org/officeDocument/2006/relationships/image" Target="../media/image69.png"/></Relationships>
</file>

<file path=ppt/slides/_rels/slide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32.xml"/><Relationship Id="rId6" Type="http://schemas.openxmlformats.org/officeDocument/2006/relationships/image" Target="../media/image72.png"/><Relationship Id="rId5" Type="http://schemas.microsoft.com/office/2007/relationships/hdphoto" Target="../media/hdphoto2.wdp"/><Relationship Id="rId4" Type="http://schemas.openxmlformats.org/officeDocument/2006/relationships/image" Target="../media/image7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7.xml"/><Relationship Id="rId1" Type="http://schemas.openxmlformats.org/officeDocument/2006/relationships/themeOverride" Target="../theme/themeOverride1.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7.xml"/><Relationship Id="rId1" Type="http://schemas.openxmlformats.org/officeDocument/2006/relationships/slideLayout" Target="../slideLayouts/slideLayout21.xml"/><Relationship Id="rId5" Type="http://schemas.openxmlformats.org/officeDocument/2006/relationships/image" Target="../media/image52.emf"/><Relationship Id="rId4" Type="http://schemas.openxmlformats.org/officeDocument/2006/relationships/image" Target="../media/image51.emf"/></Relationships>
</file>

<file path=ppt/slides/_rels/slide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54.emf"/></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32.xml"/><Relationship Id="rId5" Type="http://schemas.openxmlformats.org/officeDocument/2006/relationships/image" Target="../media/image57.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3" y="692597"/>
            <a:ext cx="8654144" cy="1828786"/>
          </a:xfrm>
        </p:spPr>
        <p:txBody>
          <a:bodyPr/>
          <a:lstStyle/>
          <a:p>
            <a:r>
              <a:rPr lang="en-US" dirty="0"/>
              <a:t>Introduction to serverless computing with Azure Functions</a:t>
            </a:r>
          </a:p>
        </p:txBody>
      </p:sp>
      <p:sp>
        <p:nvSpPr>
          <p:cNvPr id="2" name="Rectangle 1">
            <a:extLst>
              <a:ext uri="{FF2B5EF4-FFF2-40B4-BE49-F238E27FC236}">
                <a16:creationId xmlns:a16="http://schemas.microsoft.com/office/drawing/2014/main" id="{511DCAE8-A329-4E94-A862-30E7C8D5E202}"/>
              </a:ext>
            </a:extLst>
          </p:cNvPr>
          <p:cNvSpPr/>
          <p:nvPr/>
        </p:nvSpPr>
        <p:spPr>
          <a:xfrm>
            <a:off x="274703" y="3745980"/>
            <a:ext cx="6216650" cy="461665"/>
          </a:xfrm>
          <a:prstGeom prst="rect">
            <a:avLst/>
          </a:prstGeom>
        </p:spPr>
        <p:txBody>
          <a:bodyPr>
            <a:spAutoFit/>
          </a:bodyPr>
          <a:lstStyle/>
          <a:p>
            <a:r>
              <a:rPr lang="en-US" sz="2400" dirty="0"/>
              <a:t>Piyush Vaishya</a:t>
            </a:r>
            <a:endParaRPr lang="en-US" sz="2000" dirty="0"/>
          </a:p>
        </p:txBody>
      </p:sp>
      <p:pic>
        <p:nvPicPr>
          <p:cNvPr id="5" name="Picture 4">
            <a:extLst>
              <a:ext uri="{FF2B5EF4-FFF2-40B4-BE49-F238E27FC236}">
                <a16:creationId xmlns:a16="http://schemas.microsoft.com/office/drawing/2014/main" id="{B5DEEE56-D3B6-45A8-8D1C-3DE435000151}"/>
              </a:ext>
            </a:extLst>
          </p:cNvPr>
          <p:cNvPicPr>
            <a:picLocks noChangeAspect="1"/>
          </p:cNvPicPr>
          <p:nvPr/>
        </p:nvPicPr>
        <p:blipFill>
          <a:blip r:embed="rId3"/>
          <a:stretch>
            <a:fillRect/>
          </a:stretch>
        </p:blipFill>
        <p:spPr>
          <a:xfrm>
            <a:off x="274703" y="4742770"/>
            <a:ext cx="3561801" cy="750488"/>
          </a:xfrm>
          <a:prstGeom prst="rect">
            <a:avLst/>
          </a:prstGeom>
        </p:spPr>
      </p:pic>
      <p:sp>
        <p:nvSpPr>
          <p:cNvPr id="6" name="Rectangle 5">
            <a:extLst>
              <a:ext uri="{FF2B5EF4-FFF2-40B4-BE49-F238E27FC236}">
                <a16:creationId xmlns:a16="http://schemas.microsoft.com/office/drawing/2014/main" id="{68231B41-9B21-4E65-BE62-8BA18267E079}"/>
              </a:ext>
            </a:extLst>
          </p:cNvPr>
          <p:cNvSpPr/>
          <p:nvPr/>
        </p:nvSpPr>
        <p:spPr>
          <a:xfrm>
            <a:off x="274703" y="4342660"/>
            <a:ext cx="6216650" cy="400110"/>
          </a:xfrm>
          <a:prstGeom prst="rect">
            <a:avLst/>
          </a:prstGeom>
        </p:spPr>
        <p:txBody>
          <a:bodyPr>
            <a:spAutoFit/>
          </a:bodyPr>
          <a:lstStyle/>
          <a:p>
            <a:r>
              <a:rPr lang="en-US" sz="2000" dirty="0"/>
              <a:t>Associate Data Engineer</a:t>
            </a:r>
            <a:endParaRPr lang="en-US" dirty="0"/>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8"/>
              <a:t>Azure Functions</a:t>
            </a:r>
          </a:p>
        </p:txBody>
      </p:sp>
      <p:grpSp>
        <p:nvGrpSpPr>
          <p:cNvPr id="8" name="Group 7">
            <a:extLst>
              <a:ext uri="{FF2B5EF4-FFF2-40B4-BE49-F238E27FC236}">
                <a16:creationId xmlns:a16="http://schemas.microsoft.com/office/drawing/2014/main" id="{487227BE-3AA1-4C60-910D-6011E99721AD}"/>
              </a:ext>
            </a:extLst>
          </p:cNvPr>
          <p:cNvGrpSpPr/>
          <p:nvPr/>
        </p:nvGrpSpPr>
        <p:grpSpPr>
          <a:xfrm>
            <a:off x="4217359" y="1218259"/>
            <a:ext cx="3280675" cy="4969651"/>
            <a:chOff x="4133899" y="1194163"/>
            <a:chExt cx="3217096" cy="4873340"/>
          </a:xfrm>
        </p:grpSpPr>
        <p:grpSp>
          <p:nvGrpSpPr>
            <p:cNvPr id="6" name="Group 5">
              <a:extLst>
                <a:ext uri="{FF2B5EF4-FFF2-40B4-BE49-F238E27FC236}">
                  <a16:creationId xmlns:a16="http://schemas.microsoft.com/office/drawing/2014/main" id="{F021440C-E964-4E84-A286-39927A605C5E}"/>
                </a:ext>
              </a:extLst>
            </p:cNvPr>
            <p:cNvGrpSpPr/>
            <p:nvPr/>
          </p:nvGrpSpPr>
          <p:grpSpPr>
            <a:xfrm>
              <a:off x="4841006" y="1194163"/>
              <a:ext cx="2509989" cy="4873340"/>
              <a:chOff x="4841006" y="1194163"/>
              <a:chExt cx="2509989" cy="4873340"/>
            </a:xfrm>
          </p:grpSpPr>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6926" y="2569926"/>
                <a:ext cx="1718148" cy="1718148"/>
              </a:xfrm>
              <a:prstGeom prst="rect">
                <a:avLst/>
              </a:prstGeom>
            </p:spPr>
          </p:pic>
          <p:sp>
            <p:nvSpPr>
              <p:cNvPr id="5" name="TextBox 4"/>
              <p:cNvSpPr txBox="1"/>
              <p:nvPr/>
            </p:nvSpPr>
            <p:spPr>
              <a:xfrm>
                <a:off x="4841006" y="5113725"/>
                <a:ext cx="2509989" cy="953778"/>
              </a:xfrm>
              <a:prstGeom prst="rect">
                <a:avLst/>
              </a:prstGeom>
              <a:noFill/>
            </p:spPr>
            <p:txBody>
              <a:bodyPr wrap="square" lIns="182828" tIns="146262" rIns="182828" bIns="146262" rtlCol="0">
                <a:spAutoFit/>
              </a:bodyPr>
              <a:lstStyle/>
              <a:p>
                <a:pPr algn="ctr" defTabSz="932418">
                  <a:lnSpc>
                    <a:spcPct val="90000"/>
                  </a:lnSpc>
                  <a:spcAft>
                    <a:spcPts val="600"/>
                  </a:spcAft>
                  <a:defRPr/>
                </a:pPr>
                <a:r>
                  <a:rPr lang="en-US" sz="1598">
                    <a:gradFill>
                      <a:gsLst>
                        <a:gs pos="2917">
                          <a:srgbClr val="505050"/>
                        </a:gs>
                        <a:gs pos="30000">
                          <a:srgbClr val="505050"/>
                        </a:gs>
                      </a:gsLst>
                      <a:lin ang="5400000" scaled="0"/>
                    </a:gradFill>
                    <a:latin typeface="Segoe UI Semilight"/>
                  </a:rPr>
                  <a:t>Author functions in C#, F#, Node.JS, </a:t>
                </a:r>
                <a:r>
                  <a:rPr lang="en-US" sz="1598" b="1">
                    <a:gradFill>
                      <a:gsLst>
                        <a:gs pos="2917">
                          <a:srgbClr val="505050"/>
                        </a:gs>
                        <a:gs pos="30000">
                          <a:srgbClr val="505050"/>
                        </a:gs>
                      </a:gsLst>
                      <a:lin ang="5400000" scaled="0"/>
                    </a:gradFill>
                    <a:latin typeface="Segoe UI Semilight"/>
                  </a:rPr>
                  <a:t>Java</a:t>
                </a:r>
                <a:r>
                  <a:rPr lang="en-US" sz="1598">
                    <a:gradFill>
                      <a:gsLst>
                        <a:gs pos="2917">
                          <a:srgbClr val="505050"/>
                        </a:gs>
                        <a:gs pos="30000">
                          <a:srgbClr val="505050"/>
                        </a:gs>
                      </a:gsLst>
                      <a:lin ang="5400000" scaled="0"/>
                    </a:gradFill>
                    <a:latin typeface="Segoe UI Semilight"/>
                  </a:rPr>
                  <a:t>, and more</a:t>
                </a:r>
              </a:p>
            </p:txBody>
          </p:sp>
          <p:sp>
            <p:nvSpPr>
              <p:cNvPr id="28" name="TextBox 27"/>
              <p:cNvSpPr txBox="1"/>
              <p:nvPr/>
            </p:nvSpPr>
            <p:spPr>
              <a:xfrm>
                <a:off x="5563907" y="1194163"/>
                <a:ext cx="1064188" cy="622056"/>
              </a:xfrm>
              <a:prstGeom prst="rect">
                <a:avLst/>
              </a:prstGeom>
              <a:noFill/>
            </p:spPr>
            <p:txBody>
              <a:bodyPr wrap="none" lIns="182828" tIns="146262" rIns="182828" bIns="146262" rtlCol="0">
                <a:spAutoFit/>
              </a:bodyPr>
              <a:lstStyle/>
              <a:p>
                <a:pPr algn="ctr" defTabSz="932418">
                  <a:lnSpc>
                    <a:spcPct val="90000"/>
                  </a:lnSpc>
                  <a:spcAft>
                    <a:spcPts val="600"/>
                  </a:spcAft>
                  <a:defRPr/>
                </a:pPr>
                <a:r>
                  <a:rPr lang="en-US" sz="2400">
                    <a:gradFill>
                      <a:gsLst>
                        <a:gs pos="2917">
                          <a:srgbClr val="505050"/>
                        </a:gs>
                        <a:gs pos="30000">
                          <a:srgbClr val="505050"/>
                        </a:gs>
                      </a:gsLst>
                      <a:lin ang="5400000" scaled="0"/>
                    </a:gradFill>
                    <a:latin typeface="Segoe UI Semilight"/>
                  </a:rPr>
                  <a:t>Code</a:t>
                </a:r>
              </a:p>
            </p:txBody>
          </p:sp>
        </p:grpSp>
        <p:sp>
          <p:nvSpPr>
            <p:cNvPr id="45" name="Arrow: Right 44"/>
            <p:cNvSpPr/>
            <p:nvPr/>
          </p:nvSpPr>
          <p:spPr bwMode="auto">
            <a:xfrm>
              <a:off x="4133899" y="3284824"/>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grpSp>
        <p:nvGrpSpPr>
          <p:cNvPr id="3" name="Group 2">
            <a:extLst>
              <a:ext uri="{FF2B5EF4-FFF2-40B4-BE49-F238E27FC236}">
                <a16:creationId xmlns:a16="http://schemas.microsoft.com/office/drawing/2014/main" id="{84AEB94C-4BF7-4043-AFAD-D84759DE6553}"/>
              </a:ext>
            </a:extLst>
          </p:cNvPr>
          <p:cNvGrpSpPr/>
          <p:nvPr/>
        </p:nvGrpSpPr>
        <p:grpSpPr>
          <a:xfrm>
            <a:off x="1341313" y="1227589"/>
            <a:ext cx="2728693" cy="5186466"/>
            <a:chOff x="1313589" y="1203312"/>
            <a:chExt cx="2675812" cy="5085954"/>
          </a:xfrm>
        </p:grpSpPr>
        <p:grpSp>
          <p:nvGrpSpPr>
            <p:cNvPr id="11" name="Group 10">
              <a:extLst>
                <a:ext uri="{FF2B5EF4-FFF2-40B4-BE49-F238E27FC236}">
                  <a16:creationId xmlns:a16="http://schemas.microsoft.com/office/drawing/2014/main" id="{26A35250-6931-4F30-B3A2-42AD10F2E3AE}"/>
                </a:ext>
              </a:extLst>
            </p:cNvPr>
            <p:cNvGrpSpPr/>
            <p:nvPr/>
          </p:nvGrpSpPr>
          <p:grpSpPr>
            <a:xfrm>
              <a:off x="1313589" y="1797206"/>
              <a:ext cx="2316072" cy="3009131"/>
              <a:chOff x="1313589" y="1797206"/>
              <a:chExt cx="2316072" cy="3009131"/>
            </a:xfrm>
          </p:grpSpPr>
          <p:pic>
            <p:nvPicPr>
              <p:cNvPr id="10" name="Graphic 9">
                <a:extLst>
                  <a:ext uri="{FF2B5EF4-FFF2-40B4-BE49-F238E27FC236}">
                    <a16:creationId xmlns:a16="http://schemas.microsoft.com/office/drawing/2014/main" id="{F46B04FD-CD20-4A04-AC25-AD0395A476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3589" y="1797206"/>
                <a:ext cx="1814384" cy="1402024"/>
              </a:xfrm>
              <a:prstGeom prst="rect">
                <a:avLst/>
              </a:prstGeom>
            </p:spPr>
          </p:pic>
          <p:grpSp>
            <p:nvGrpSpPr>
              <p:cNvPr id="30" name="Group 29"/>
              <p:cNvGrpSpPr/>
              <p:nvPr/>
            </p:nvGrpSpPr>
            <p:grpSpPr>
              <a:xfrm>
                <a:off x="1838307" y="2116021"/>
                <a:ext cx="1791354" cy="2690316"/>
                <a:chOff x="4945434" y="1645264"/>
                <a:chExt cx="1827274" cy="2744263"/>
              </a:xfrm>
            </p:grpSpPr>
            <p:pic>
              <p:nvPicPr>
                <p:cNvPr id="18" name="Graphic 1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6078" y="2590125"/>
                  <a:ext cx="777240" cy="777240"/>
                </a:xfrm>
                <a:prstGeom prst="rect">
                  <a:avLst/>
                </a:prstGeom>
              </p:spPr>
            </p:pic>
            <p:pic>
              <p:nvPicPr>
                <p:cNvPr id="12" name="Picture 11"/>
                <p:cNvPicPr>
                  <a:picLocks noChangeAspect="1"/>
                </p:cNvPicPr>
                <p:nvPr/>
              </p:nvPicPr>
              <p:blipFill>
                <a:blip r:embed="rId9">
                  <a:grayscl/>
                </a:blip>
                <a:stretch>
                  <a:fillRect/>
                </a:stretch>
              </p:blipFill>
              <p:spPr>
                <a:xfrm>
                  <a:off x="4945434" y="3609236"/>
                  <a:ext cx="780290" cy="780291"/>
                </a:xfrm>
                <a:prstGeom prst="rect">
                  <a:avLst/>
                </a:prstGeom>
              </p:spPr>
            </p:pic>
            <p:pic>
              <p:nvPicPr>
                <p:cNvPr id="14" name="Picture 13"/>
                <p:cNvPicPr>
                  <a:picLocks noChangeAspect="1"/>
                </p:cNvPicPr>
                <p:nvPr/>
              </p:nvPicPr>
              <p:blipFill>
                <a:blip r:embed="rId10">
                  <a:grayscl/>
                </a:blip>
                <a:stretch>
                  <a:fillRect/>
                </a:stretch>
              </p:blipFill>
              <p:spPr>
                <a:xfrm>
                  <a:off x="5992418" y="2594426"/>
                  <a:ext cx="780290" cy="780290"/>
                </a:xfrm>
                <a:prstGeom prst="rect">
                  <a:avLst/>
                </a:prstGeom>
              </p:spPr>
            </p:pic>
            <p:pic>
              <p:nvPicPr>
                <p:cNvPr id="16" name="Picture 15"/>
                <p:cNvPicPr>
                  <a:picLocks noChangeAspect="1"/>
                </p:cNvPicPr>
                <p:nvPr/>
              </p:nvPicPr>
              <p:blipFill>
                <a:blip r:embed="rId11">
                  <a:grayscl/>
                </a:blip>
                <a:stretch>
                  <a:fillRect/>
                </a:stretch>
              </p:blipFill>
              <p:spPr>
                <a:xfrm>
                  <a:off x="5982841" y="1645264"/>
                  <a:ext cx="780290" cy="780290"/>
                </a:xfrm>
                <a:prstGeom prst="rect">
                  <a:avLst/>
                </a:prstGeom>
              </p:spPr>
            </p:pic>
            <p:pic>
              <p:nvPicPr>
                <p:cNvPr id="20" name="Picture 19"/>
                <p:cNvPicPr>
                  <a:picLocks noChangeAspect="1"/>
                </p:cNvPicPr>
                <p:nvPr/>
              </p:nvPicPr>
              <p:blipFill>
                <a:blip r:embed="rId12">
                  <a:grayscl/>
                </a:blip>
                <a:stretch>
                  <a:fillRect/>
                </a:stretch>
              </p:blipFill>
              <p:spPr>
                <a:xfrm>
                  <a:off x="5992419" y="3609236"/>
                  <a:ext cx="761134" cy="761134"/>
                </a:xfrm>
                <a:prstGeom prst="rect">
                  <a:avLst/>
                </a:prstGeom>
              </p:spPr>
            </p:pic>
          </p:grpSp>
        </p:grpSp>
        <p:sp>
          <p:nvSpPr>
            <p:cNvPr id="27" name="TextBox 26"/>
            <p:cNvSpPr txBox="1"/>
            <p:nvPr/>
          </p:nvSpPr>
          <p:spPr>
            <a:xfrm>
              <a:off x="2129473" y="1203312"/>
              <a:ext cx="1209868" cy="622056"/>
            </a:xfrm>
            <a:prstGeom prst="rect">
              <a:avLst/>
            </a:prstGeom>
            <a:noFill/>
          </p:spPr>
          <p:txBody>
            <a:bodyPr wrap="none" lIns="182828" tIns="146262" rIns="182828" bIns="146262" rtlCol="0">
              <a:spAutoFit/>
            </a:bodyPr>
            <a:lstStyle/>
            <a:p>
              <a:pPr algn="ctr" defTabSz="932418">
                <a:lnSpc>
                  <a:spcPct val="90000"/>
                </a:lnSpc>
                <a:spcAft>
                  <a:spcPts val="600"/>
                </a:spcAft>
                <a:defRPr/>
              </a:pPr>
              <a:r>
                <a:rPr lang="en-US" sz="2400">
                  <a:gradFill>
                    <a:gsLst>
                      <a:gs pos="2917">
                        <a:srgbClr val="505050"/>
                      </a:gs>
                      <a:gs pos="30000">
                        <a:srgbClr val="505050"/>
                      </a:gs>
                    </a:gsLst>
                    <a:lin ang="5400000" scaled="0"/>
                  </a:gradFill>
                  <a:latin typeface="Segoe UI Semilight"/>
                </a:rPr>
                <a:t>Events</a:t>
              </a:r>
            </a:p>
          </p:txBody>
        </p:sp>
        <p:sp>
          <p:nvSpPr>
            <p:cNvPr id="47" name="TextBox 46"/>
            <p:cNvSpPr txBox="1"/>
            <p:nvPr/>
          </p:nvSpPr>
          <p:spPr>
            <a:xfrm>
              <a:off x="1479412" y="5113725"/>
              <a:ext cx="2509989" cy="1175541"/>
            </a:xfrm>
            <a:prstGeom prst="rect">
              <a:avLst/>
            </a:prstGeom>
            <a:noFill/>
          </p:spPr>
          <p:txBody>
            <a:bodyPr wrap="square" lIns="182828" tIns="146262" rIns="182828" bIns="146262" rtlCol="0">
              <a:spAutoFit/>
            </a:bodyPr>
            <a:lstStyle/>
            <a:p>
              <a:pPr algn="ctr" defTabSz="932418">
                <a:lnSpc>
                  <a:spcPct val="90000"/>
                </a:lnSpc>
                <a:spcAft>
                  <a:spcPts val="600"/>
                </a:spcAft>
                <a:defRPr/>
              </a:pPr>
              <a:r>
                <a:rPr lang="en-US" sz="1598">
                  <a:gradFill>
                    <a:gsLst>
                      <a:gs pos="2917">
                        <a:srgbClr val="505050"/>
                      </a:gs>
                      <a:gs pos="30000">
                        <a:srgbClr val="505050"/>
                      </a:gs>
                    </a:gsLst>
                    <a:lin ang="5400000" scaled="0"/>
                  </a:gradFill>
                  <a:latin typeface="Segoe UI Semilight"/>
                </a:rPr>
                <a:t>React to timers, HTTP, or events from your favorite Azure services, with more on the way</a:t>
              </a:r>
            </a:p>
          </p:txBody>
        </p:sp>
      </p:grpSp>
      <p:grpSp>
        <p:nvGrpSpPr>
          <p:cNvPr id="9" name="Group 8">
            <a:extLst>
              <a:ext uri="{FF2B5EF4-FFF2-40B4-BE49-F238E27FC236}">
                <a16:creationId xmlns:a16="http://schemas.microsoft.com/office/drawing/2014/main" id="{4FCD68B5-1FE2-4DE6-91B0-19AA156BD999}"/>
              </a:ext>
            </a:extLst>
          </p:cNvPr>
          <p:cNvGrpSpPr/>
          <p:nvPr/>
        </p:nvGrpSpPr>
        <p:grpSpPr>
          <a:xfrm>
            <a:off x="7607896" y="1218258"/>
            <a:ext cx="3318167" cy="4971535"/>
            <a:chOff x="7458727" y="1194163"/>
            <a:chExt cx="3253861" cy="4875188"/>
          </a:xfrm>
        </p:grpSpPr>
        <p:sp>
          <p:nvSpPr>
            <p:cNvPr id="46" name="Arrow: Right 45"/>
            <p:cNvSpPr/>
            <p:nvPr/>
          </p:nvSpPr>
          <p:spPr bwMode="auto">
            <a:xfrm>
              <a:off x="7458727" y="3284823"/>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 name="Group 6">
              <a:extLst>
                <a:ext uri="{FF2B5EF4-FFF2-40B4-BE49-F238E27FC236}">
                  <a16:creationId xmlns:a16="http://schemas.microsoft.com/office/drawing/2014/main" id="{AE73FB0B-8500-4F71-AF72-1B0DDE27BB1D}"/>
                </a:ext>
              </a:extLst>
            </p:cNvPr>
            <p:cNvGrpSpPr/>
            <p:nvPr/>
          </p:nvGrpSpPr>
          <p:grpSpPr>
            <a:xfrm>
              <a:off x="8202599" y="1194163"/>
              <a:ext cx="2509989" cy="4875188"/>
              <a:chOff x="8202599" y="1194163"/>
              <a:chExt cx="2509989" cy="4875188"/>
            </a:xfrm>
          </p:grpSpPr>
          <p:grpSp>
            <p:nvGrpSpPr>
              <p:cNvPr id="32" name="Group 31"/>
              <p:cNvGrpSpPr/>
              <p:nvPr/>
            </p:nvGrpSpPr>
            <p:grpSpPr>
              <a:xfrm>
                <a:off x="8561168" y="2569927"/>
                <a:ext cx="1792850" cy="1728536"/>
                <a:chOff x="8732837" y="2620962"/>
                <a:chExt cx="1828800" cy="1763197"/>
              </a:xfrm>
            </p:grpSpPr>
            <p:pic>
              <p:nvPicPr>
                <p:cNvPr id="22" name="Picture 21"/>
                <p:cNvPicPr>
                  <a:picLocks noChangeAspect="1"/>
                </p:cNvPicPr>
                <p:nvPr/>
              </p:nvPicPr>
              <p:blipFill>
                <a:blip r:embed="rId13">
                  <a:grayscl/>
                </a:blip>
                <a:stretch>
                  <a:fillRect/>
                </a:stretch>
              </p:blipFill>
              <p:spPr>
                <a:xfrm>
                  <a:off x="8732837" y="3593272"/>
                  <a:ext cx="780290" cy="780290"/>
                </a:xfrm>
                <a:prstGeom prst="rect">
                  <a:avLst/>
                </a:prstGeom>
              </p:spPr>
            </p:pic>
            <p:pic>
              <p:nvPicPr>
                <p:cNvPr id="24" name="Picture 23"/>
                <p:cNvPicPr>
                  <a:picLocks noChangeAspect="1"/>
                </p:cNvPicPr>
                <p:nvPr/>
              </p:nvPicPr>
              <p:blipFill>
                <a:blip r:embed="rId14">
                  <a:grayscl/>
                </a:blip>
                <a:stretch>
                  <a:fillRect/>
                </a:stretch>
              </p:blipFill>
              <p:spPr>
                <a:xfrm>
                  <a:off x="9781347" y="2634011"/>
                  <a:ext cx="780290" cy="780290"/>
                </a:xfrm>
                <a:prstGeom prst="rect">
                  <a:avLst/>
                </a:prstGeom>
              </p:spPr>
            </p:pic>
            <p:pic>
              <p:nvPicPr>
                <p:cNvPr id="25" name="Picture 24"/>
                <p:cNvPicPr>
                  <a:picLocks noChangeAspect="1"/>
                </p:cNvPicPr>
                <p:nvPr/>
              </p:nvPicPr>
              <p:blipFill>
                <a:blip r:embed="rId10">
                  <a:grayscl/>
                </a:blip>
                <a:stretch>
                  <a:fillRect/>
                </a:stretch>
              </p:blipFill>
              <p:spPr>
                <a:xfrm>
                  <a:off x="8734032" y="2620962"/>
                  <a:ext cx="780290" cy="780290"/>
                </a:xfrm>
                <a:prstGeom prst="rect">
                  <a:avLst/>
                </a:prstGeom>
              </p:spPr>
            </p:pic>
            <p:pic>
              <p:nvPicPr>
                <p:cNvPr id="26" name="Picture 25"/>
                <p:cNvPicPr>
                  <a:picLocks noChangeAspect="1"/>
                </p:cNvPicPr>
                <p:nvPr/>
              </p:nvPicPr>
              <p:blipFill>
                <a:blip r:embed="rId12">
                  <a:grayscl/>
                </a:blip>
                <a:stretch>
                  <a:fillRect/>
                </a:stretch>
              </p:blipFill>
              <p:spPr>
                <a:xfrm>
                  <a:off x="9781347" y="3603869"/>
                  <a:ext cx="780290" cy="780290"/>
                </a:xfrm>
                <a:prstGeom prst="rect">
                  <a:avLst/>
                </a:prstGeom>
              </p:spPr>
            </p:pic>
          </p:grpSp>
          <p:sp>
            <p:nvSpPr>
              <p:cNvPr id="29" name="TextBox 28"/>
              <p:cNvSpPr txBox="1"/>
              <p:nvPr/>
            </p:nvSpPr>
            <p:spPr>
              <a:xfrm>
                <a:off x="8741956" y="1194163"/>
                <a:ext cx="1431275" cy="622056"/>
              </a:xfrm>
              <a:prstGeom prst="rect">
                <a:avLst/>
              </a:prstGeom>
              <a:noFill/>
            </p:spPr>
            <p:txBody>
              <a:bodyPr wrap="none" lIns="182828" tIns="146262" rIns="182828" bIns="146262" rtlCol="0">
                <a:spAutoFit/>
              </a:bodyPr>
              <a:lstStyle/>
              <a:p>
                <a:pPr algn="ctr" defTabSz="932418">
                  <a:lnSpc>
                    <a:spcPct val="90000"/>
                  </a:lnSpc>
                  <a:spcAft>
                    <a:spcPts val="600"/>
                  </a:spcAft>
                  <a:defRPr/>
                </a:pPr>
                <a:r>
                  <a:rPr lang="en-US" sz="2400">
                    <a:gradFill>
                      <a:gsLst>
                        <a:gs pos="2917">
                          <a:srgbClr val="505050"/>
                        </a:gs>
                        <a:gs pos="30000">
                          <a:srgbClr val="505050"/>
                        </a:gs>
                      </a:gsLst>
                      <a:lin ang="5400000" scaled="0"/>
                    </a:gradFill>
                    <a:latin typeface="Segoe UI Semilight"/>
                  </a:rPr>
                  <a:t>Outputs</a:t>
                </a:r>
              </a:p>
            </p:txBody>
          </p:sp>
          <p:sp>
            <p:nvSpPr>
              <p:cNvPr id="48" name="TextBox 47"/>
              <p:cNvSpPr txBox="1"/>
              <p:nvPr/>
            </p:nvSpPr>
            <p:spPr>
              <a:xfrm>
                <a:off x="8202599" y="5115281"/>
                <a:ext cx="2509989" cy="954070"/>
              </a:xfrm>
              <a:prstGeom prst="rect">
                <a:avLst/>
              </a:prstGeom>
              <a:noFill/>
            </p:spPr>
            <p:txBody>
              <a:bodyPr wrap="square" lIns="182828" tIns="146262" rIns="182828" bIns="146262" rtlCol="0">
                <a:spAutoFit/>
              </a:bodyPr>
              <a:lstStyle/>
              <a:p>
                <a:pPr algn="ctr" defTabSz="932418">
                  <a:lnSpc>
                    <a:spcPct val="90000"/>
                  </a:lnSpc>
                  <a:spcAft>
                    <a:spcPts val="600"/>
                  </a:spcAft>
                  <a:defRPr/>
                </a:pPr>
                <a:r>
                  <a:rPr lang="en-US" sz="1598">
                    <a:gradFill>
                      <a:gsLst>
                        <a:gs pos="2917">
                          <a:srgbClr val="505050"/>
                        </a:gs>
                        <a:gs pos="30000">
                          <a:srgbClr val="505050"/>
                        </a:gs>
                      </a:gsLst>
                      <a:lin ang="5400000" scaled="0"/>
                    </a:gradFill>
                    <a:latin typeface="Segoe UI Semilight"/>
                  </a:rPr>
                  <a:t>Send results to an ever-growing collection of services</a:t>
                </a:r>
              </a:p>
            </p:txBody>
          </p:sp>
        </p:grpSp>
      </p:grpSp>
    </p:spTree>
    <p:extLst>
      <p:ext uri="{BB962C8B-B14F-4D97-AF65-F5344CB8AC3E}">
        <p14:creationId xmlns:p14="http://schemas.microsoft.com/office/powerpoint/2010/main" val="402873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3899" y="-14882"/>
            <a:ext cx="3335527"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71367" y="122681"/>
            <a:ext cx="3809457"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NZ" sz="4799" dirty="0">
                <a:gradFill>
                  <a:gsLst>
                    <a:gs pos="2917">
                      <a:srgbClr val="FFFFFF"/>
                    </a:gs>
                    <a:gs pos="30000">
                      <a:srgbClr val="FFFFFF"/>
                    </a:gs>
                  </a:gsLst>
                  <a:lin ang="5400000" scaled="0"/>
                </a:gradFill>
                <a:latin typeface="Segoe UI Light"/>
              </a:rPr>
              <a:t>Binding</a:t>
            </a:r>
          </a:p>
        </p:txBody>
      </p:sp>
      <p:sp>
        <p:nvSpPr>
          <p:cNvPr id="8" name="Text Placeholder 2"/>
          <p:cNvSpPr txBox="1">
            <a:spLocks/>
          </p:cNvSpPr>
          <p:nvPr/>
        </p:nvSpPr>
        <p:spPr>
          <a:xfrm>
            <a:off x="271368" y="1594632"/>
            <a:ext cx="3686506" cy="4589307"/>
          </a:xfrm>
          <a:prstGeom prst="rect">
            <a:avLst/>
          </a:prstGeom>
        </p:spPr>
        <p:txBody>
          <a:bodyPr lIns="182750" tIns="146200" rIns="18275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32563">
              <a:spcBef>
                <a:spcPts val="0"/>
              </a:spcBef>
              <a:spcAft>
                <a:spcPts val="1800"/>
              </a:spcAft>
              <a:buNone/>
              <a:defRPr/>
            </a:pPr>
            <a:endParaRPr lang="en-US" sz="2200" dirty="0">
              <a:gradFill>
                <a:gsLst>
                  <a:gs pos="2917">
                    <a:srgbClr val="FFFFFF"/>
                  </a:gs>
                  <a:gs pos="30000">
                    <a:srgbClr val="FFFFFF"/>
                  </a:gs>
                </a:gsLst>
                <a:lin ang="5400000" scaled="0"/>
              </a:gradFill>
              <a:latin typeface="Segoe UI Semilight"/>
            </a:endParaRPr>
          </a:p>
        </p:txBody>
      </p:sp>
      <p:sp>
        <p:nvSpPr>
          <p:cNvPr id="7" name="Rectangle 6">
            <a:extLst>
              <a:ext uri="{FF2B5EF4-FFF2-40B4-BE49-F238E27FC236}">
                <a16:creationId xmlns:a16="http://schemas.microsoft.com/office/drawing/2014/main" id="{00B502EB-C60D-4CFB-943C-0A15E79D8139}"/>
              </a:ext>
            </a:extLst>
          </p:cNvPr>
          <p:cNvSpPr/>
          <p:nvPr/>
        </p:nvSpPr>
        <p:spPr bwMode="auto">
          <a:xfrm>
            <a:off x="4781900" y="4612965"/>
            <a:ext cx="219956" cy="17381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A81D13A2-FD34-4756-B772-C036949D31BE}"/>
              </a:ext>
            </a:extLst>
          </p:cNvPr>
          <p:cNvSpPr/>
          <p:nvPr/>
        </p:nvSpPr>
        <p:spPr bwMode="auto">
          <a:xfrm>
            <a:off x="9640957" y="-30389"/>
            <a:ext cx="2795518"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Title 1">
            <a:extLst>
              <a:ext uri="{FF2B5EF4-FFF2-40B4-BE49-F238E27FC236}">
                <a16:creationId xmlns:a16="http://schemas.microsoft.com/office/drawing/2014/main" id="{761417CB-D29B-480A-A39D-E05095E88BEA}"/>
              </a:ext>
            </a:extLst>
          </p:cNvPr>
          <p:cNvSpPr txBox="1">
            <a:spLocks/>
          </p:cNvSpPr>
          <p:nvPr/>
        </p:nvSpPr>
        <p:spPr>
          <a:xfrm>
            <a:off x="9879513" y="122681"/>
            <a:ext cx="3809457"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NZ" sz="4799" dirty="0">
                <a:gradFill>
                  <a:gsLst>
                    <a:gs pos="2917">
                      <a:srgbClr val="FFFFFF"/>
                    </a:gs>
                    <a:gs pos="30000">
                      <a:srgbClr val="FFFFFF"/>
                    </a:gs>
                  </a:gsLst>
                  <a:lin ang="5400000" scaled="0"/>
                </a:gradFill>
                <a:latin typeface="Segoe UI Light"/>
              </a:rPr>
              <a:t>Triggers</a:t>
            </a:r>
          </a:p>
        </p:txBody>
      </p:sp>
      <p:sp>
        <p:nvSpPr>
          <p:cNvPr id="2" name="TextBox 1">
            <a:extLst>
              <a:ext uri="{FF2B5EF4-FFF2-40B4-BE49-F238E27FC236}">
                <a16:creationId xmlns:a16="http://schemas.microsoft.com/office/drawing/2014/main" id="{26162254-1C33-45FB-8ACE-6C75CC836BC2}"/>
              </a:ext>
            </a:extLst>
          </p:cNvPr>
          <p:cNvSpPr txBox="1"/>
          <p:nvPr/>
        </p:nvSpPr>
        <p:spPr>
          <a:xfrm>
            <a:off x="9640957" y="1213174"/>
            <a:ext cx="3084253" cy="2452979"/>
          </a:xfrm>
          <a:prstGeom prst="rect">
            <a:avLst/>
          </a:prstGeom>
          <a:noFill/>
        </p:spPr>
        <p:txBody>
          <a:bodyPr wrap="square" lIns="182880" tIns="146304" rIns="182880" bIns="146304" rtlCol="0">
            <a:spAutoFit/>
          </a:bodyPr>
          <a:lstStyle/>
          <a:p>
            <a:pPr>
              <a:lnSpc>
                <a:spcPct val="90000"/>
              </a:lnSpc>
              <a:spcAft>
                <a:spcPts val="600"/>
              </a:spcAft>
            </a:pPr>
            <a:endParaRPr lang="en-IN" dirty="0"/>
          </a:p>
          <a:p>
            <a:pPr marL="342900" indent="-342900">
              <a:lnSpc>
                <a:spcPct val="90000"/>
              </a:lnSpc>
              <a:spcAft>
                <a:spcPts val="600"/>
              </a:spcAft>
              <a:buFont typeface="Arial" panose="020B0604020202020204" pitchFamily="34" charset="0"/>
              <a:buChar char="•"/>
            </a:pPr>
            <a:r>
              <a:rPr lang="en-IN" sz="2200" dirty="0">
                <a:gradFill>
                  <a:gsLst>
                    <a:gs pos="2917">
                      <a:srgbClr val="FFFFFF"/>
                    </a:gs>
                    <a:gs pos="30000">
                      <a:srgbClr val="FFFFFF"/>
                    </a:gs>
                  </a:gsLst>
                  <a:lin ang="5400000" scaled="0"/>
                </a:gradFill>
                <a:latin typeface="Segoe UI Semilight"/>
                <a:cs typeface="Segoe UI" panose="020B0502040204020203" pitchFamily="34" charset="0"/>
              </a:rPr>
              <a:t>HTTP Trigger</a:t>
            </a:r>
          </a:p>
          <a:p>
            <a:pPr marL="342900" indent="-342900">
              <a:lnSpc>
                <a:spcPct val="90000"/>
              </a:lnSpc>
              <a:spcAft>
                <a:spcPts val="600"/>
              </a:spcAft>
              <a:buFont typeface="Arial" panose="020B0604020202020204" pitchFamily="34" charset="0"/>
              <a:buChar char="•"/>
            </a:pPr>
            <a:r>
              <a:rPr lang="en-IN" sz="2200" dirty="0">
                <a:gradFill>
                  <a:gsLst>
                    <a:gs pos="2917">
                      <a:srgbClr val="FFFFFF"/>
                    </a:gs>
                    <a:gs pos="30000">
                      <a:srgbClr val="FFFFFF"/>
                    </a:gs>
                  </a:gsLst>
                  <a:lin ang="5400000" scaled="0"/>
                </a:gradFill>
                <a:latin typeface="Segoe UI Semilight"/>
                <a:cs typeface="Segoe UI" panose="020B0502040204020203" pitchFamily="34" charset="0"/>
              </a:rPr>
              <a:t>Timer Trigger</a:t>
            </a:r>
          </a:p>
          <a:p>
            <a:pPr marL="342900" indent="-342900">
              <a:lnSpc>
                <a:spcPct val="90000"/>
              </a:lnSpc>
              <a:spcAft>
                <a:spcPts val="600"/>
              </a:spcAft>
              <a:buFont typeface="Arial" panose="020B0604020202020204" pitchFamily="34" charset="0"/>
              <a:buChar char="•"/>
            </a:pPr>
            <a:r>
              <a:rPr lang="en-IN" sz="2200" dirty="0">
                <a:gradFill>
                  <a:gsLst>
                    <a:gs pos="2917">
                      <a:srgbClr val="FFFFFF"/>
                    </a:gs>
                    <a:gs pos="30000">
                      <a:srgbClr val="FFFFFF"/>
                    </a:gs>
                  </a:gsLst>
                  <a:lin ang="5400000" scaled="0"/>
                </a:gradFill>
                <a:latin typeface="Segoe UI Semilight"/>
                <a:cs typeface="Segoe UI" panose="020B0502040204020203" pitchFamily="34" charset="0"/>
              </a:rPr>
              <a:t>Blob Trigger </a:t>
            </a:r>
          </a:p>
          <a:p>
            <a:pPr marL="342900" indent="-342900">
              <a:lnSpc>
                <a:spcPct val="90000"/>
              </a:lnSpc>
              <a:spcAft>
                <a:spcPts val="600"/>
              </a:spcAft>
              <a:buFont typeface="Arial" panose="020B0604020202020204" pitchFamily="34" charset="0"/>
              <a:buChar char="•"/>
            </a:pPr>
            <a:r>
              <a:rPr lang="en-IN" sz="2200" dirty="0">
                <a:gradFill>
                  <a:gsLst>
                    <a:gs pos="2917">
                      <a:srgbClr val="FFFFFF"/>
                    </a:gs>
                    <a:gs pos="30000">
                      <a:srgbClr val="FFFFFF"/>
                    </a:gs>
                  </a:gsLst>
                  <a:lin ang="5400000" scaled="0"/>
                </a:gradFill>
                <a:latin typeface="Segoe UI Semilight"/>
                <a:cs typeface="Segoe UI" panose="020B0502040204020203" pitchFamily="34" charset="0"/>
              </a:rPr>
              <a:t>Mobile Apps</a:t>
            </a:r>
          </a:p>
          <a:p>
            <a:pPr marL="342900" indent="-342900">
              <a:lnSpc>
                <a:spcPct val="90000"/>
              </a:lnSpc>
              <a:spcAft>
                <a:spcPts val="600"/>
              </a:spcAft>
              <a:buFont typeface="Arial" panose="020B0604020202020204" pitchFamily="34" charset="0"/>
              <a:buChar char="•"/>
            </a:pPr>
            <a:r>
              <a:rPr lang="en-IN" sz="2200" dirty="0">
                <a:gradFill>
                  <a:gsLst>
                    <a:gs pos="2917">
                      <a:srgbClr val="FFFFFF"/>
                    </a:gs>
                    <a:gs pos="30000">
                      <a:srgbClr val="FFFFFF"/>
                    </a:gs>
                  </a:gsLst>
                  <a:lin ang="5400000" scaled="0"/>
                </a:gradFill>
                <a:latin typeface="Segoe UI Semilight"/>
                <a:cs typeface="Segoe UI" panose="020B0502040204020203" pitchFamily="34" charset="0"/>
              </a:rPr>
              <a:t>CosmosDB Trigger </a:t>
            </a:r>
          </a:p>
        </p:txBody>
      </p:sp>
      <p:sp>
        <p:nvSpPr>
          <p:cNvPr id="22" name="TextBox 21">
            <a:extLst>
              <a:ext uri="{FF2B5EF4-FFF2-40B4-BE49-F238E27FC236}">
                <a16:creationId xmlns:a16="http://schemas.microsoft.com/office/drawing/2014/main" id="{A7F0DBDF-1B91-47F9-A904-3BDCB942B463}"/>
              </a:ext>
            </a:extLst>
          </p:cNvPr>
          <p:cNvSpPr txBox="1"/>
          <p:nvPr/>
        </p:nvSpPr>
        <p:spPr>
          <a:xfrm>
            <a:off x="271367" y="1131607"/>
            <a:ext cx="2795518" cy="2452979"/>
          </a:xfrm>
          <a:prstGeom prst="rect">
            <a:avLst/>
          </a:prstGeom>
          <a:noFill/>
        </p:spPr>
        <p:txBody>
          <a:bodyPr wrap="square" lIns="182880" tIns="146304" rIns="182880" bIns="146304" rtlCol="0">
            <a:spAutoFit/>
          </a:bodyPr>
          <a:lstStyle/>
          <a:p>
            <a:pPr>
              <a:lnSpc>
                <a:spcPct val="90000"/>
              </a:lnSpc>
              <a:spcAft>
                <a:spcPts val="600"/>
              </a:spcAft>
            </a:pPr>
            <a:endParaRPr lang="en-IN" dirty="0"/>
          </a:p>
          <a:p>
            <a:pPr marL="342900" indent="-342900">
              <a:lnSpc>
                <a:spcPct val="90000"/>
              </a:lnSpc>
              <a:spcAft>
                <a:spcPts val="600"/>
              </a:spcAft>
              <a:buFont typeface="Arial" panose="020B0604020202020204" pitchFamily="34" charset="0"/>
              <a:buChar char="•"/>
            </a:pPr>
            <a:r>
              <a:rPr lang="en-IN" sz="2200" dirty="0">
                <a:gradFill>
                  <a:gsLst>
                    <a:gs pos="2917">
                      <a:srgbClr val="FFFFFF"/>
                    </a:gs>
                    <a:gs pos="30000">
                      <a:srgbClr val="FFFFFF"/>
                    </a:gs>
                  </a:gsLst>
                  <a:lin ang="5400000" scaled="0"/>
                </a:gradFill>
                <a:latin typeface="Segoe UI Semilight"/>
                <a:cs typeface="Segoe UI" panose="020B0502040204020203" pitchFamily="34" charset="0"/>
              </a:rPr>
              <a:t>Blob storage</a:t>
            </a:r>
          </a:p>
          <a:p>
            <a:pPr marL="342900" indent="-342900">
              <a:lnSpc>
                <a:spcPct val="90000"/>
              </a:lnSpc>
              <a:spcAft>
                <a:spcPts val="600"/>
              </a:spcAft>
              <a:buFont typeface="Arial" panose="020B0604020202020204" pitchFamily="34" charset="0"/>
              <a:buChar char="•"/>
            </a:pPr>
            <a:r>
              <a:rPr lang="en-IN" sz="2200" dirty="0">
                <a:gradFill>
                  <a:gsLst>
                    <a:gs pos="2917">
                      <a:srgbClr val="FFFFFF"/>
                    </a:gs>
                    <a:gs pos="30000">
                      <a:srgbClr val="FFFFFF"/>
                    </a:gs>
                  </a:gsLst>
                  <a:lin ang="5400000" scaled="0"/>
                </a:gradFill>
                <a:latin typeface="Segoe UI Semilight"/>
                <a:cs typeface="Segoe UI" panose="020B0502040204020203" pitchFamily="34" charset="0"/>
              </a:rPr>
              <a:t>IoT Hub</a:t>
            </a:r>
          </a:p>
          <a:p>
            <a:pPr marL="342900" indent="-342900">
              <a:lnSpc>
                <a:spcPct val="90000"/>
              </a:lnSpc>
              <a:spcAft>
                <a:spcPts val="600"/>
              </a:spcAft>
              <a:buFont typeface="Arial" panose="020B0604020202020204" pitchFamily="34" charset="0"/>
              <a:buChar char="•"/>
            </a:pPr>
            <a:r>
              <a:rPr lang="en-IN" sz="2200" dirty="0">
                <a:gradFill>
                  <a:gsLst>
                    <a:gs pos="2917">
                      <a:srgbClr val="FFFFFF"/>
                    </a:gs>
                    <a:gs pos="30000">
                      <a:srgbClr val="FFFFFF"/>
                    </a:gs>
                  </a:gsLst>
                  <a:lin ang="5400000" scaled="0"/>
                </a:gradFill>
                <a:latin typeface="Segoe UI Semilight"/>
                <a:cs typeface="Segoe UI" panose="020B0502040204020203" pitchFamily="34" charset="0"/>
              </a:rPr>
              <a:t>Table</a:t>
            </a:r>
            <a:r>
              <a:rPr lang="en-IN" dirty="0"/>
              <a:t> </a:t>
            </a:r>
            <a:r>
              <a:rPr lang="en-IN" sz="2200" dirty="0">
                <a:gradFill>
                  <a:gsLst>
                    <a:gs pos="2917">
                      <a:srgbClr val="FFFFFF"/>
                    </a:gs>
                    <a:gs pos="30000">
                      <a:srgbClr val="FFFFFF"/>
                    </a:gs>
                  </a:gsLst>
                  <a:lin ang="5400000" scaled="0"/>
                </a:gradFill>
                <a:latin typeface="Segoe UI Semilight"/>
                <a:cs typeface="Segoe UI" panose="020B0502040204020203" pitchFamily="34" charset="0"/>
              </a:rPr>
              <a:t>storage</a:t>
            </a:r>
          </a:p>
          <a:p>
            <a:pPr marL="342900" indent="-342900">
              <a:lnSpc>
                <a:spcPct val="90000"/>
              </a:lnSpc>
              <a:spcAft>
                <a:spcPts val="600"/>
              </a:spcAft>
              <a:buFont typeface="Arial" panose="020B0604020202020204" pitchFamily="34" charset="0"/>
              <a:buChar char="•"/>
            </a:pPr>
            <a:r>
              <a:rPr lang="en-IN" sz="2200" dirty="0">
                <a:gradFill>
                  <a:gsLst>
                    <a:gs pos="2917">
                      <a:srgbClr val="FFFFFF"/>
                    </a:gs>
                    <a:gs pos="30000">
                      <a:srgbClr val="FFFFFF"/>
                    </a:gs>
                  </a:gsLst>
                  <a:lin ang="5400000" scaled="0"/>
                </a:gradFill>
                <a:latin typeface="Segoe UI Semilight"/>
                <a:cs typeface="Segoe UI" panose="020B0502040204020203" pitchFamily="34" charset="0"/>
              </a:rPr>
              <a:t>Mobile Apps</a:t>
            </a:r>
          </a:p>
          <a:p>
            <a:pPr marL="342900" indent="-342900">
              <a:lnSpc>
                <a:spcPct val="90000"/>
              </a:lnSpc>
              <a:spcAft>
                <a:spcPts val="600"/>
              </a:spcAft>
              <a:buFont typeface="Arial" panose="020B0604020202020204" pitchFamily="34" charset="0"/>
              <a:buChar char="•"/>
            </a:pPr>
            <a:r>
              <a:rPr lang="en-IN" sz="2200" dirty="0">
                <a:gradFill>
                  <a:gsLst>
                    <a:gs pos="2917">
                      <a:srgbClr val="FFFFFF"/>
                    </a:gs>
                    <a:gs pos="30000">
                      <a:srgbClr val="FFFFFF"/>
                    </a:gs>
                  </a:gsLst>
                  <a:lin ang="5400000" scaled="0"/>
                </a:gradFill>
                <a:latin typeface="Segoe UI Semilight"/>
                <a:cs typeface="Segoe UI" panose="020B0502040204020203" pitchFamily="34" charset="0"/>
              </a:rPr>
              <a:t>Cosmos DB</a:t>
            </a:r>
          </a:p>
        </p:txBody>
      </p:sp>
      <p:sp>
        <p:nvSpPr>
          <p:cNvPr id="9" name="TextBox 8">
            <a:extLst>
              <a:ext uri="{FF2B5EF4-FFF2-40B4-BE49-F238E27FC236}">
                <a16:creationId xmlns:a16="http://schemas.microsoft.com/office/drawing/2014/main" id="{5F4ECDB7-F374-4E4C-B3F4-BDD5AC5C8D29}"/>
              </a:ext>
            </a:extLst>
          </p:cNvPr>
          <p:cNvSpPr txBox="1"/>
          <p:nvPr/>
        </p:nvSpPr>
        <p:spPr>
          <a:xfrm>
            <a:off x="3359426" y="191264"/>
            <a:ext cx="6281531" cy="1972848"/>
          </a:xfrm>
          <a:prstGeom prst="rect">
            <a:avLst/>
          </a:prstGeom>
          <a:noFill/>
        </p:spPr>
        <p:txBody>
          <a:bodyPr wrap="square" lIns="182880" tIns="146304" rIns="182880" bIns="146304" rtlCol="0">
            <a:spAutoFit/>
          </a:bodyPr>
          <a:lstStyle/>
          <a:p>
            <a:pPr>
              <a:lnSpc>
                <a:spcPct val="90000"/>
              </a:lnSpc>
              <a:spcAft>
                <a:spcPts val="600"/>
              </a:spcAft>
            </a:pPr>
            <a:r>
              <a:rPr lang="en-US" sz="2200" dirty="0">
                <a:solidFill>
                  <a:schemeClr val="tx2"/>
                </a:solidFill>
                <a:latin typeface="Segoe UI Semilight"/>
                <a:cs typeface="Segoe UI" panose="020B0502040204020203" pitchFamily="34" charset="0"/>
              </a:rPr>
              <a:t>Binding is used to connect another resource to the function</a:t>
            </a:r>
          </a:p>
          <a:p>
            <a:pPr>
              <a:lnSpc>
                <a:spcPct val="90000"/>
              </a:lnSpc>
              <a:spcAft>
                <a:spcPts val="600"/>
              </a:spcAft>
            </a:pPr>
            <a:r>
              <a:rPr lang="en-US" sz="2200" dirty="0">
                <a:solidFill>
                  <a:schemeClr val="tx2"/>
                </a:solidFill>
                <a:latin typeface="Segoe UI Semilight"/>
                <a:cs typeface="Segoe UI" panose="020B0502040204020203" pitchFamily="34" charset="0"/>
              </a:rPr>
              <a:t>Input Binding &amp; Output Binding</a:t>
            </a:r>
          </a:p>
          <a:p>
            <a:pPr>
              <a:lnSpc>
                <a:spcPct val="90000"/>
              </a:lnSpc>
              <a:spcAft>
                <a:spcPts val="600"/>
              </a:spcAft>
            </a:pPr>
            <a:r>
              <a:rPr lang="en-US" sz="2200" dirty="0">
                <a:solidFill>
                  <a:schemeClr val="tx2"/>
                </a:solidFill>
                <a:latin typeface="Segoe UI Semilight"/>
                <a:cs typeface="Segoe UI" panose="020B0502040204020203" pitchFamily="34" charset="0"/>
              </a:rPr>
              <a:t>Data from bindings is provided to the function as parameters</a:t>
            </a:r>
            <a:endParaRPr lang="en-IN" sz="2200" dirty="0" err="1">
              <a:solidFill>
                <a:schemeClr val="tx2"/>
              </a:solidFill>
              <a:latin typeface="Segoe UI Semilight"/>
              <a:cs typeface="Segoe UI" panose="020B0502040204020203" pitchFamily="34" charset="0"/>
            </a:endParaRPr>
          </a:p>
        </p:txBody>
      </p:sp>
      <p:sp>
        <p:nvSpPr>
          <p:cNvPr id="23" name="TextBox 22">
            <a:extLst>
              <a:ext uri="{FF2B5EF4-FFF2-40B4-BE49-F238E27FC236}">
                <a16:creationId xmlns:a16="http://schemas.microsoft.com/office/drawing/2014/main" id="{AF332767-7AB1-4EEC-A0BB-A6D03D3AC1C4}"/>
              </a:ext>
            </a:extLst>
          </p:cNvPr>
          <p:cNvSpPr txBox="1"/>
          <p:nvPr/>
        </p:nvSpPr>
        <p:spPr>
          <a:xfrm>
            <a:off x="3478705" y="5721267"/>
            <a:ext cx="6281531" cy="1286506"/>
          </a:xfrm>
          <a:prstGeom prst="rect">
            <a:avLst/>
          </a:prstGeom>
          <a:noFill/>
        </p:spPr>
        <p:txBody>
          <a:bodyPr wrap="square" lIns="182880" tIns="146304" rIns="182880" bIns="146304" rtlCol="0">
            <a:spAutoFit/>
          </a:bodyPr>
          <a:lstStyle/>
          <a:p>
            <a:pPr algn="r">
              <a:lnSpc>
                <a:spcPct val="90000"/>
              </a:lnSpc>
              <a:spcAft>
                <a:spcPts val="600"/>
              </a:spcAft>
            </a:pPr>
            <a:r>
              <a:rPr lang="en-US" sz="2200" dirty="0">
                <a:solidFill>
                  <a:schemeClr val="tx2"/>
                </a:solidFill>
                <a:latin typeface="Segoe UI Semilight"/>
                <a:cs typeface="Segoe UI" panose="020B0502040204020203" pitchFamily="34" charset="0"/>
              </a:rPr>
              <a:t>Triggers are what cause a function to run and defines how a function is invoked</a:t>
            </a:r>
          </a:p>
          <a:p>
            <a:pPr algn="r">
              <a:lnSpc>
                <a:spcPct val="90000"/>
              </a:lnSpc>
              <a:spcAft>
                <a:spcPts val="600"/>
              </a:spcAft>
            </a:pPr>
            <a:r>
              <a:rPr lang="en-US" sz="2200" dirty="0">
                <a:solidFill>
                  <a:schemeClr val="tx2"/>
                </a:solidFill>
                <a:latin typeface="Segoe UI Semilight"/>
                <a:cs typeface="Segoe UI" panose="020B0502040204020203" pitchFamily="34" charset="0"/>
              </a:rPr>
              <a:t>A function must have exactly one trigger</a:t>
            </a:r>
            <a:endParaRPr lang="en-IN" sz="2200" dirty="0" err="1">
              <a:solidFill>
                <a:schemeClr val="tx2"/>
              </a:solidFill>
              <a:latin typeface="Segoe UI Semilight"/>
              <a:cs typeface="Segoe UI" panose="020B0502040204020203" pitchFamily="34" charset="0"/>
            </a:endParaRPr>
          </a:p>
        </p:txBody>
      </p:sp>
      <p:pic>
        <p:nvPicPr>
          <p:cNvPr id="24" name="Picture 23">
            <a:extLst>
              <a:ext uri="{FF2B5EF4-FFF2-40B4-BE49-F238E27FC236}">
                <a16:creationId xmlns:a16="http://schemas.microsoft.com/office/drawing/2014/main" id="{3BEAC03A-613E-4EB2-873E-0B2C9EC99E9B}"/>
              </a:ext>
            </a:extLst>
          </p:cNvPr>
          <p:cNvPicPr>
            <a:picLocks noChangeAspect="1"/>
          </p:cNvPicPr>
          <p:nvPr/>
        </p:nvPicPr>
        <p:blipFill>
          <a:blip r:embed="rId3"/>
          <a:stretch>
            <a:fillRect/>
          </a:stretch>
        </p:blipFill>
        <p:spPr>
          <a:xfrm>
            <a:off x="557350" y="4134790"/>
            <a:ext cx="1905000" cy="1905000"/>
          </a:xfrm>
          <a:prstGeom prst="rect">
            <a:avLst/>
          </a:prstGeom>
        </p:spPr>
      </p:pic>
      <p:pic>
        <p:nvPicPr>
          <p:cNvPr id="26" name="Picture 25">
            <a:extLst>
              <a:ext uri="{FF2B5EF4-FFF2-40B4-BE49-F238E27FC236}">
                <a16:creationId xmlns:a16="http://schemas.microsoft.com/office/drawing/2014/main" id="{E27F718D-90B2-462C-AB15-956975F8F54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24200" y1="40387" x2="24200" y2="40387"/>
                        <a14:foregroundMark x1="79700" y1="40984" x2="79700" y2="40984"/>
                        <a14:foregroundMark x1="44500" y1="35320" x2="44500" y2="35320"/>
                        <a14:foregroundMark x1="47700" y1="36662" x2="47700" y2="36662"/>
                        <a14:backgroundMark x1="23700" y1="39940" x2="23700" y2="39940"/>
                      </a14:backgroundRemoval>
                    </a14:imgEffect>
                  </a14:imgLayer>
                </a14:imgProps>
              </a:ext>
            </a:extLst>
          </a:blip>
          <a:stretch>
            <a:fillRect/>
          </a:stretch>
        </p:blipFill>
        <p:spPr>
          <a:xfrm>
            <a:off x="9566725" y="4242904"/>
            <a:ext cx="2931832" cy="1967259"/>
          </a:xfrm>
          <a:prstGeom prst="rect">
            <a:avLst/>
          </a:prstGeom>
        </p:spPr>
      </p:pic>
      <p:pic>
        <p:nvPicPr>
          <p:cNvPr id="28" name="Picture 27">
            <a:extLst>
              <a:ext uri="{FF2B5EF4-FFF2-40B4-BE49-F238E27FC236}">
                <a16:creationId xmlns:a16="http://schemas.microsoft.com/office/drawing/2014/main" id="{00939A9A-2DCA-4395-9CB6-722142F7FFCB}"/>
              </a:ext>
            </a:extLst>
          </p:cNvPr>
          <p:cNvPicPr>
            <a:picLocks noChangeAspect="1"/>
          </p:cNvPicPr>
          <p:nvPr/>
        </p:nvPicPr>
        <p:blipFill>
          <a:blip r:embed="rId6"/>
          <a:stretch>
            <a:fillRect/>
          </a:stretch>
        </p:blipFill>
        <p:spPr>
          <a:xfrm>
            <a:off x="3456385" y="2183209"/>
            <a:ext cx="6029816" cy="3120765"/>
          </a:xfrm>
          <a:prstGeom prst="rect">
            <a:avLst/>
          </a:prstGeom>
        </p:spPr>
      </p:pic>
      <p:sp>
        <p:nvSpPr>
          <p:cNvPr id="29" name="TextBox 28">
            <a:extLst>
              <a:ext uri="{FF2B5EF4-FFF2-40B4-BE49-F238E27FC236}">
                <a16:creationId xmlns:a16="http://schemas.microsoft.com/office/drawing/2014/main" id="{78903029-71D6-46EE-9B82-D68596B1F1A6}"/>
              </a:ext>
            </a:extLst>
          </p:cNvPr>
          <p:cNvSpPr txBox="1"/>
          <p:nvPr/>
        </p:nvSpPr>
        <p:spPr>
          <a:xfrm>
            <a:off x="5235623" y="5136705"/>
            <a:ext cx="2648416" cy="517065"/>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Azure Function Example</a:t>
            </a:r>
            <a:endParaRPr lang="en-IN" sz="1600" b="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545830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ppt_x"/>
                                          </p:val>
                                        </p:tav>
                                        <p:tav tm="100000">
                                          <p:val>
                                            <p:strVal val="#ppt_x"/>
                                          </p:val>
                                        </p:tav>
                                      </p:tavLst>
                                    </p:anim>
                                    <p:anim calcmode="lin" valueType="num">
                                      <p:cBhvr additive="base">
                                        <p:cTn id="1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500" fill="hold"/>
                                        <p:tgtEl>
                                          <p:spTgt spid="28"/>
                                        </p:tgtEl>
                                        <p:attrNameLst>
                                          <p:attrName>ppt_w</p:attrName>
                                        </p:attrNameLst>
                                      </p:cBhvr>
                                      <p:tavLst>
                                        <p:tav tm="0">
                                          <p:val>
                                            <p:fltVal val="0"/>
                                          </p:val>
                                        </p:tav>
                                        <p:tav tm="100000">
                                          <p:val>
                                            <p:strVal val="#ppt_w"/>
                                          </p:val>
                                        </p:tav>
                                      </p:tavLst>
                                    </p:anim>
                                    <p:anim calcmode="lin" valueType="num">
                                      <p:cBhvr>
                                        <p:cTn id="23" dur="500" fill="hold"/>
                                        <p:tgtEl>
                                          <p:spTgt spid="28"/>
                                        </p:tgtEl>
                                        <p:attrNameLst>
                                          <p:attrName>ppt_h</p:attrName>
                                        </p:attrNameLst>
                                      </p:cBhvr>
                                      <p:tavLst>
                                        <p:tav tm="0">
                                          <p:val>
                                            <p:fltVal val="0"/>
                                          </p:val>
                                        </p:tav>
                                        <p:tav tm="100000">
                                          <p:val>
                                            <p:strVal val="#ppt_h"/>
                                          </p:val>
                                        </p:tav>
                                      </p:tavLst>
                                    </p:anim>
                                    <p:animEffect transition="in" filter="fade">
                                      <p:cBhvr>
                                        <p:cTn id="24" dur="500"/>
                                        <p:tgtEl>
                                          <p:spTgt spid="2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500" fill="hold"/>
                                        <p:tgtEl>
                                          <p:spTgt spid="29"/>
                                        </p:tgtEl>
                                        <p:attrNameLst>
                                          <p:attrName>ppt_w</p:attrName>
                                        </p:attrNameLst>
                                      </p:cBhvr>
                                      <p:tavLst>
                                        <p:tav tm="0">
                                          <p:val>
                                            <p:fltVal val="0"/>
                                          </p:val>
                                        </p:tav>
                                        <p:tav tm="100000">
                                          <p:val>
                                            <p:strVal val="#ppt_w"/>
                                          </p:val>
                                        </p:tav>
                                      </p:tavLst>
                                    </p:anim>
                                    <p:anim calcmode="lin" valueType="num">
                                      <p:cBhvr>
                                        <p:cTn id="28" dur="500" fill="hold"/>
                                        <p:tgtEl>
                                          <p:spTgt spid="29"/>
                                        </p:tgtEl>
                                        <p:attrNameLst>
                                          <p:attrName>ppt_h</p:attrName>
                                        </p:attrNameLst>
                                      </p:cBhvr>
                                      <p:tavLst>
                                        <p:tav tm="0">
                                          <p:val>
                                            <p:fltVal val="0"/>
                                          </p:val>
                                        </p:tav>
                                        <p:tav tm="100000">
                                          <p:val>
                                            <p:strVal val="#ppt_h"/>
                                          </p:val>
                                        </p:tav>
                                      </p:tavLst>
                                    </p:anim>
                                    <p:animEffect transition="in" filter="fade">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p:tgtEl>
                                          <p:spTgt spid="22"/>
                                        </p:tgtEl>
                                        <p:attrNameLst>
                                          <p:attrName>ppt_y</p:attrName>
                                        </p:attrNameLst>
                                      </p:cBhvr>
                                      <p:tavLst>
                                        <p:tav tm="0">
                                          <p:val>
                                            <p:strVal val="#ppt_y+#ppt_h*1.125000"/>
                                          </p:val>
                                        </p:tav>
                                        <p:tav tm="100000">
                                          <p:val>
                                            <p:strVal val="#ppt_y"/>
                                          </p:val>
                                        </p:tav>
                                      </p:tavLst>
                                    </p:anim>
                                    <p:animEffect transition="in" filter="wipe(up)">
                                      <p:cBhvr>
                                        <p:cTn id="35" dur="500"/>
                                        <p:tgtEl>
                                          <p:spTgt spid="22"/>
                                        </p:tgtEl>
                                      </p:cBhvr>
                                    </p:animEffect>
                                  </p:childTnLst>
                                </p:cTn>
                              </p:par>
                              <p:par>
                                <p:cTn id="36" presetID="12" presetClass="entr" presetSubtype="4"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additive="base">
                                        <p:cTn id="38" dur="500"/>
                                        <p:tgtEl>
                                          <p:spTgt spid="2"/>
                                        </p:tgtEl>
                                        <p:attrNameLst>
                                          <p:attrName>ppt_y</p:attrName>
                                        </p:attrNameLst>
                                      </p:cBhvr>
                                      <p:tavLst>
                                        <p:tav tm="0">
                                          <p:val>
                                            <p:strVal val="#ppt_y+#ppt_h*1.125000"/>
                                          </p:val>
                                        </p:tav>
                                        <p:tav tm="100000">
                                          <p:val>
                                            <p:strVal val="#ppt_y"/>
                                          </p:val>
                                        </p:tav>
                                      </p:tavLst>
                                    </p:anim>
                                    <p:animEffect transition="in" filter="wipe(up)">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Rectangle 450"/>
          <p:cNvSpPr/>
          <p:nvPr/>
        </p:nvSpPr>
        <p:spPr>
          <a:xfrm>
            <a:off x="882" y="0"/>
            <a:ext cx="12434711" cy="15310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452" name="Title 3"/>
          <p:cNvSpPr txBox="1">
            <a:spLocks/>
          </p:cNvSpPr>
          <p:nvPr/>
        </p:nvSpPr>
        <p:spPr>
          <a:xfrm>
            <a:off x="427860" y="559987"/>
            <a:ext cx="11887878" cy="554185"/>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4000" spc="-104" dirty="0">
                <a:solidFill>
                  <a:prstClr val="white"/>
                </a:solidFill>
                <a:latin typeface="Calibri Light" panose="020F0302020204030204"/>
              </a:rPr>
              <a:t>Features of Azure Function</a:t>
            </a:r>
          </a:p>
        </p:txBody>
      </p:sp>
      <p:sp>
        <p:nvSpPr>
          <p:cNvPr id="2" name="TextBox 1">
            <a:extLst>
              <a:ext uri="{FF2B5EF4-FFF2-40B4-BE49-F238E27FC236}">
                <a16:creationId xmlns:a16="http://schemas.microsoft.com/office/drawing/2014/main" id="{AB9709B5-38D0-4EFF-AD9F-8CCB71E291A9}"/>
              </a:ext>
            </a:extLst>
          </p:cNvPr>
          <p:cNvSpPr txBox="1"/>
          <p:nvPr/>
        </p:nvSpPr>
        <p:spPr>
          <a:xfrm>
            <a:off x="576470" y="1908313"/>
            <a:ext cx="11310730" cy="4712059"/>
          </a:xfrm>
          <a:prstGeom prst="rect">
            <a:avLst/>
          </a:prstGeom>
          <a:noFill/>
        </p:spPr>
        <p:txBody>
          <a:bodyPr wrap="square" lIns="182880" tIns="146304" rIns="182880" bIns="146304" rtlCol="0">
            <a:spAutoFit/>
          </a:bodyPr>
          <a:lstStyle/>
          <a:p>
            <a:pPr>
              <a:lnSpc>
                <a:spcPct val="90000"/>
              </a:lnSpc>
              <a:spcAft>
                <a:spcPts val="600"/>
              </a:spcAft>
            </a:pPr>
            <a:r>
              <a:rPr lang="en-US" sz="2800" dirty="0">
                <a:solidFill>
                  <a:schemeClr val="tx2"/>
                </a:solidFill>
                <a:latin typeface="Segoe UI Semilight"/>
                <a:cs typeface="Segoe UI" panose="020B0502040204020203" pitchFamily="34" charset="0"/>
              </a:rPr>
              <a:t>Choice of language</a:t>
            </a:r>
          </a:p>
          <a:p>
            <a:pPr>
              <a:lnSpc>
                <a:spcPct val="90000"/>
              </a:lnSpc>
              <a:spcAft>
                <a:spcPts val="600"/>
              </a:spcAft>
            </a:pPr>
            <a:r>
              <a:rPr lang="en-US" sz="2400" dirty="0">
                <a:latin typeface="Segoe UI Semilight"/>
                <a:cs typeface="Segoe UI" panose="020B0502040204020203" pitchFamily="34" charset="0"/>
              </a:rPr>
              <a:t>Write functions using your choice of C#, Java, Javascript, Python, and other languages</a:t>
            </a:r>
          </a:p>
          <a:p>
            <a:pPr>
              <a:lnSpc>
                <a:spcPct val="90000"/>
              </a:lnSpc>
              <a:spcAft>
                <a:spcPts val="600"/>
              </a:spcAft>
            </a:pPr>
            <a:r>
              <a:rPr lang="en-US" sz="2800" dirty="0">
                <a:solidFill>
                  <a:schemeClr val="tx2"/>
                </a:solidFill>
                <a:latin typeface="Segoe UI Semilight"/>
                <a:cs typeface="Segoe UI" panose="020B0502040204020203" pitchFamily="34" charset="0"/>
              </a:rPr>
              <a:t>Pay-per-use pricing model</a:t>
            </a:r>
          </a:p>
          <a:p>
            <a:pPr>
              <a:lnSpc>
                <a:spcPct val="90000"/>
              </a:lnSpc>
              <a:spcAft>
                <a:spcPts val="600"/>
              </a:spcAft>
            </a:pPr>
            <a:r>
              <a:rPr lang="en-US" sz="2400" dirty="0">
                <a:latin typeface="Segoe UI Semilight"/>
                <a:cs typeface="Segoe UI" panose="020B0502040204020203" pitchFamily="34" charset="0"/>
              </a:rPr>
              <a:t>Pay only for the time spent running your code</a:t>
            </a:r>
          </a:p>
          <a:p>
            <a:pPr>
              <a:lnSpc>
                <a:spcPct val="90000"/>
              </a:lnSpc>
              <a:spcAft>
                <a:spcPts val="600"/>
              </a:spcAft>
            </a:pPr>
            <a:r>
              <a:rPr lang="en-US" sz="2800" dirty="0">
                <a:solidFill>
                  <a:schemeClr val="tx2"/>
                </a:solidFill>
                <a:latin typeface="Segoe UI Semilight"/>
                <a:cs typeface="Segoe UI" panose="020B0502040204020203" pitchFamily="34" charset="0"/>
              </a:rPr>
              <a:t>Integrated security</a:t>
            </a:r>
          </a:p>
          <a:p>
            <a:pPr>
              <a:lnSpc>
                <a:spcPct val="90000"/>
              </a:lnSpc>
              <a:spcAft>
                <a:spcPts val="600"/>
              </a:spcAft>
            </a:pPr>
            <a:r>
              <a:rPr lang="en-US" sz="2400" dirty="0">
                <a:latin typeface="Segoe UI Semilight"/>
                <a:cs typeface="Segoe UI" panose="020B0502040204020203" pitchFamily="34" charset="0"/>
              </a:rPr>
              <a:t>Protect HTTP-triggered functions with OAuth providers such Facebook, Google, Twitter, and Microsoft Account</a:t>
            </a:r>
          </a:p>
          <a:p>
            <a:pPr>
              <a:lnSpc>
                <a:spcPct val="90000"/>
              </a:lnSpc>
              <a:spcAft>
                <a:spcPts val="600"/>
              </a:spcAft>
            </a:pPr>
            <a:r>
              <a:rPr lang="en-US" sz="2800" dirty="0">
                <a:solidFill>
                  <a:schemeClr val="tx2"/>
                </a:solidFill>
                <a:latin typeface="Segoe UI Semilight"/>
                <a:cs typeface="Segoe UI" panose="020B0502040204020203" pitchFamily="34" charset="0"/>
              </a:rPr>
              <a:t>Local Development</a:t>
            </a:r>
          </a:p>
          <a:p>
            <a:pPr>
              <a:lnSpc>
                <a:spcPct val="90000"/>
              </a:lnSpc>
              <a:spcAft>
                <a:spcPts val="600"/>
              </a:spcAft>
            </a:pPr>
            <a:r>
              <a:rPr lang="en-US" sz="2400" dirty="0"/>
              <a:t>Ability to build, test and debug your Functions code locally on your own machine before your code is even deployed to the cloud</a:t>
            </a:r>
            <a:endParaRPr lang="en-IN" sz="2400" dirty="0" err="1">
              <a:latin typeface="Segoe UI Semilight"/>
              <a:cs typeface="Segoe UI" panose="020B0502040204020203" pitchFamily="34" charset="0"/>
            </a:endParaRPr>
          </a:p>
        </p:txBody>
      </p:sp>
    </p:spTree>
    <p:extLst>
      <p:ext uri="{BB962C8B-B14F-4D97-AF65-F5344CB8AC3E}">
        <p14:creationId xmlns:p14="http://schemas.microsoft.com/office/powerpoint/2010/main" val="91710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 name="Group 449">
            <a:extLst>
              <a:ext uri="{FF2B5EF4-FFF2-40B4-BE49-F238E27FC236}">
                <a16:creationId xmlns:a16="http://schemas.microsoft.com/office/drawing/2014/main" id="{C4EB9A5B-390D-4A63-AE69-31ED9E573F49}"/>
              </a:ext>
            </a:extLst>
          </p:cNvPr>
          <p:cNvGrpSpPr/>
          <p:nvPr/>
        </p:nvGrpSpPr>
        <p:grpSpPr>
          <a:xfrm>
            <a:off x="6286208" y="4352900"/>
            <a:ext cx="5221073" cy="2072915"/>
            <a:chOff x="6240725" y="4238749"/>
            <a:chExt cx="5733470" cy="2276351"/>
          </a:xfrm>
        </p:grpSpPr>
        <p:sp>
          <p:nvSpPr>
            <p:cNvPr id="19" name="Rectangle 18">
              <a:extLst>
                <a:ext uri="{FF2B5EF4-FFF2-40B4-BE49-F238E27FC236}">
                  <a16:creationId xmlns:a16="http://schemas.microsoft.com/office/drawing/2014/main" id="{1EEDCAAB-A4F9-4709-B3D9-8302CF3A50FC}"/>
                </a:ext>
              </a:extLst>
            </p:cNvPr>
            <p:cNvSpPr/>
            <p:nvPr/>
          </p:nvSpPr>
          <p:spPr bwMode="auto">
            <a:xfrm>
              <a:off x="6240725" y="4238749"/>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873">
                <a:defRPr/>
              </a:pPr>
              <a:r>
                <a:rPr lang="en-US" sz="2000" kern="0">
                  <a:gradFill>
                    <a:gsLst>
                      <a:gs pos="0">
                        <a:srgbClr val="0078D7"/>
                      </a:gs>
                      <a:gs pos="100000">
                        <a:srgbClr val="0078D7"/>
                      </a:gs>
                    </a:gsLst>
                    <a:lin ang="5400000" scaled="0"/>
                  </a:gradFill>
                  <a:latin typeface="Calibri" panose="020F0502020204030204"/>
                  <a:cs typeface="Segoe UI Semibold" panose="020B0702040204020203" pitchFamily="34" charset="0"/>
                </a:rPr>
                <a:t>Real-time bot messaging</a:t>
              </a:r>
            </a:p>
          </p:txBody>
        </p:sp>
        <p:sp>
          <p:nvSpPr>
            <p:cNvPr id="21" name="AutoShape 3">
              <a:extLst>
                <a:ext uri="{FF2B5EF4-FFF2-40B4-BE49-F238E27FC236}">
                  <a16:creationId xmlns:a16="http://schemas.microsoft.com/office/drawing/2014/main" id="{BDCCE7B6-A056-46E7-9880-1A8377A9AFD3}"/>
                </a:ext>
              </a:extLst>
            </p:cNvPr>
            <p:cNvSpPr>
              <a:spLocks noChangeAspect="1" noChangeArrowheads="1" noTextEdit="1"/>
            </p:cNvSpPr>
            <p:nvPr/>
          </p:nvSpPr>
          <p:spPr bwMode="auto">
            <a:xfrm>
              <a:off x="6601306" y="4797630"/>
              <a:ext cx="2898911" cy="151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25" name="Freeform 28">
              <a:extLst>
                <a:ext uri="{FF2B5EF4-FFF2-40B4-BE49-F238E27FC236}">
                  <a16:creationId xmlns:a16="http://schemas.microsoft.com/office/drawing/2014/main" id="{C72CDD69-226C-4859-898B-6D26E1041594}"/>
                </a:ext>
              </a:extLst>
            </p:cNvPr>
            <p:cNvSpPr>
              <a:spLocks/>
            </p:cNvSpPr>
            <p:nvPr/>
          </p:nvSpPr>
          <p:spPr bwMode="auto">
            <a:xfrm>
              <a:off x="1096256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29" name="Rectangle 28">
              <a:extLst>
                <a:ext uri="{FF2B5EF4-FFF2-40B4-BE49-F238E27FC236}">
                  <a16:creationId xmlns:a16="http://schemas.microsoft.com/office/drawing/2014/main" id="{EB2CD1C4-64C0-4EAA-905C-08E17E73A644}"/>
                </a:ext>
              </a:extLst>
            </p:cNvPr>
            <p:cNvSpPr>
              <a:spLocks noChangeArrowheads="1"/>
            </p:cNvSpPr>
            <p:nvPr/>
          </p:nvSpPr>
          <p:spPr bwMode="auto">
            <a:xfrm>
              <a:off x="11102257" y="4785992"/>
              <a:ext cx="210058"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9">
                <a:defRPr/>
              </a:pPr>
              <a:r>
                <a:rPr lang="en-US" altLang="en-US" b="1" kern="0">
                  <a:solidFill>
                    <a:srgbClr val="FFFFFF"/>
                  </a:solidFill>
                  <a:latin typeface="Segoe UI" panose="020B0502040204020203" pitchFamily="34" charset="0"/>
                </a:rPr>
                <a:t>...</a:t>
              </a:r>
              <a:endParaRPr lang="en-US" altLang="en-US" sz="900" kern="0">
                <a:solidFill>
                  <a:prstClr val="black"/>
                </a:solidFill>
              </a:endParaRPr>
            </a:p>
          </p:txBody>
        </p:sp>
        <p:grpSp>
          <p:nvGrpSpPr>
            <p:cNvPr id="110" name="Group 109">
              <a:extLst>
                <a:ext uri="{FF2B5EF4-FFF2-40B4-BE49-F238E27FC236}">
                  <a16:creationId xmlns:a16="http://schemas.microsoft.com/office/drawing/2014/main" id="{FD89C1FC-F3AE-4B12-91C9-B7A43A0CAD45}"/>
                </a:ext>
              </a:extLst>
            </p:cNvPr>
            <p:cNvGrpSpPr/>
            <p:nvPr/>
          </p:nvGrpSpPr>
          <p:grpSpPr>
            <a:xfrm>
              <a:off x="8334186" y="5559256"/>
              <a:ext cx="575891" cy="307890"/>
              <a:chOff x="8255695" y="5678890"/>
              <a:chExt cx="325863" cy="174217"/>
            </a:xfrm>
          </p:grpSpPr>
          <p:sp>
            <p:nvSpPr>
              <p:cNvPr id="47" name="Freeform 30">
                <a:extLst>
                  <a:ext uri="{FF2B5EF4-FFF2-40B4-BE49-F238E27FC236}">
                    <a16:creationId xmlns:a16="http://schemas.microsoft.com/office/drawing/2014/main" id="{260C54A3-BCF8-480C-A0E9-E1E81580DE9C}"/>
                  </a:ext>
                </a:extLst>
              </p:cNvPr>
              <p:cNvSpPr>
                <a:spLocks/>
              </p:cNvSpPr>
              <p:nvPr/>
            </p:nvSpPr>
            <p:spPr bwMode="auto">
              <a:xfrm>
                <a:off x="8255695" y="5714157"/>
                <a:ext cx="80408" cy="122022"/>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chemeClr val="accent6"/>
              </a:solidFill>
              <a:ln>
                <a:noFill/>
              </a:ln>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48" name="Freeform 31">
                <a:extLst>
                  <a:ext uri="{FF2B5EF4-FFF2-40B4-BE49-F238E27FC236}">
                    <a16:creationId xmlns:a16="http://schemas.microsoft.com/office/drawing/2014/main" id="{EEF3E47A-0BB1-47E2-8736-17FB62C9BC07}"/>
                  </a:ext>
                </a:extLst>
              </p:cNvPr>
              <p:cNvSpPr>
                <a:spLocks noEditPoints="1"/>
              </p:cNvSpPr>
              <p:nvPr/>
            </p:nvSpPr>
            <p:spPr bwMode="auto">
              <a:xfrm>
                <a:off x="8372780" y="5678890"/>
                <a:ext cx="93809" cy="174217"/>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gradFill>
                    <a:gsLst>
                      <a:gs pos="0">
                        <a:srgbClr val="E6E6E6"/>
                      </a:gs>
                      <a:gs pos="100000">
                        <a:srgbClr val="E6E6E6"/>
                      </a:gs>
                    </a:gsLst>
                    <a:lin ang="5400000" scaled="0"/>
                  </a:gradFill>
                  <a:latin typeface="Calibri" panose="020F0502020204030204"/>
                </a:endParaRPr>
              </a:p>
            </p:txBody>
          </p:sp>
          <p:sp>
            <p:nvSpPr>
              <p:cNvPr id="49" name="Freeform 32">
                <a:extLst>
                  <a:ext uri="{FF2B5EF4-FFF2-40B4-BE49-F238E27FC236}">
                    <a16:creationId xmlns:a16="http://schemas.microsoft.com/office/drawing/2014/main" id="{093E84E0-1A2E-4784-9FCB-81A2250B79A8}"/>
                  </a:ext>
                </a:extLst>
              </p:cNvPr>
              <p:cNvSpPr>
                <a:spLocks/>
              </p:cNvSpPr>
              <p:nvPr/>
            </p:nvSpPr>
            <p:spPr bwMode="auto">
              <a:xfrm>
                <a:off x="8501150" y="5712746"/>
                <a:ext cx="80408" cy="122022"/>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chemeClr val="accent6"/>
              </a:solidFill>
              <a:ln>
                <a:noFill/>
              </a:ln>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sp>
          <p:nvSpPr>
            <p:cNvPr id="71" name="Rectangle 47">
              <a:extLst>
                <a:ext uri="{FF2B5EF4-FFF2-40B4-BE49-F238E27FC236}">
                  <a16:creationId xmlns:a16="http://schemas.microsoft.com/office/drawing/2014/main" id="{95F7A4F8-0409-415E-9CA0-7C98DF8ECEB1}"/>
                </a:ext>
              </a:extLst>
            </p:cNvPr>
            <p:cNvSpPr>
              <a:spLocks noChangeArrowheads="1"/>
            </p:cNvSpPr>
            <p:nvPr/>
          </p:nvSpPr>
          <p:spPr bwMode="auto">
            <a:xfrm>
              <a:off x="10778612" y="6024906"/>
              <a:ext cx="834846"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Chatbot sends</a:t>
              </a:r>
            </a:p>
            <a:p>
              <a:pPr algn="ctr" defTabSz="914049">
                <a:lnSpc>
                  <a:spcPct val="90000"/>
                </a:lnSpc>
                <a:defRPr/>
              </a:pP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response</a:t>
              </a:r>
            </a:p>
          </p:txBody>
        </p:sp>
        <p:grpSp>
          <p:nvGrpSpPr>
            <p:cNvPr id="10" name="Group 9">
              <a:extLst>
                <a:ext uri="{FF2B5EF4-FFF2-40B4-BE49-F238E27FC236}">
                  <a16:creationId xmlns:a16="http://schemas.microsoft.com/office/drawing/2014/main" id="{2D374D8C-365D-4C31-A8C2-7BA17EE22971}"/>
                </a:ext>
              </a:extLst>
            </p:cNvPr>
            <p:cNvGrpSpPr/>
            <p:nvPr/>
          </p:nvGrpSpPr>
          <p:grpSpPr>
            <a:xfrm>
              <a:off x="10949168" y="5466284"/>
              <a:ext cx="493731" cy="452823"/>
              <a:chOff x="10483366" y="5527244"/>
              <a:chExt cx="493731" cy="452823"/>
            </a:xfrm>
          </p:grpSpPr>
          <p:sp>
            <p:nvSpPr>
              <p:cNvPr id="74" name="Rectangle 52">
                <a:extLst>
                  <a:ext uri="{FF2B5EF4-FFF2-40B4-BE49-F238E27FC236}">
                    <a16:creationId xmlns:a16="http://schemas.microsoft.com/office/drawing/2014/main" id="{D6244A70-7E04-44EA-BEE4-70C22581C62A}"/>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75" name="Rectangle 53">
                <a:extLst>
                  <a:ext uri="{FF2B5EF4-FFF2-40B4-BE49-F238E27FC236}">
                    <a16:creationId xmlns:a16="http://schemas.microsoft.com/office/drawing/2014/main" id="{D68EC026-CF1F-43B0-B16B-F7D8D5B28F38}"/>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76" name="Rectangle 54">
                <a:extLst>
                  <a:ext uri="{FF2B5EF4-FFF2-40B4-BE49-F238E27FC236}">
                    <a16:creationId xmlns:a16="http://schemas.microsoft.com/office/drawing/2014/main" id="{99B79586-485D-4469-A3D2-390EB774614A}"/>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77" name="Oval 55">
                <a:extLst>
                  <a:ext uri="{FF2B5EF4-FFF2-40B4-BE49-F238E27FC236}">
                    <a16:creationId xmlns:a16="http://schemas.microsoft.com/office/drawing/2014/main" id="{0F50678D-032C-4BCD-8349-793993D5763E}"/>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78" name="Oval 56">
                <a:extLst>
                  <a:ext uri="{FF2B5EF4-FFF2-40B4-BE49-F238E27FC236}">
                    <a16:creationId xmlns:a16="http://schemas.microsoft.com/office/drawing/2014/main" id="{726BBBB4-1E28-4FA6-AECF-F6ECA72687CE}"/>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79" name="Oval 57">
                <a:extLst>
                  <a:ext uri="{FF2B5EF4-FFF2-40B4-BE49-F238E27FC236}">
                    <a16:creationId xmlns:a16="http://schemas.microsoft.com/office/drawing/2014/main" id="{67AEAC4E-5650-4C44-AABF-9912B7DA507D}"/>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80" name="Oval 58">
                <a:extLst>
                  <a:ext uri="{FF2B5EF4-FFF2-40B4-BE49-F238E27FC236}">
                    <a16:creationId xmlns:a16="http://schemas.microsoft.com/office/drawing/2014/main" id="{BFFD7CF8-FD4D-4E82-B9CB-C3FD016DA04F}"/>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81" name="Freeform 59">
                <a:extLst>
                  <a:ext uri="{FF2B5EF4-FFF2-40B4-BE49-F238E27FC236}">
                    <a16:creationId xmlns:a16="http://schemas.microsoft.com/office/drawing/2014/main" id="{646D1B18-016F-4977-ACCF-C4D14024816D}"/>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82" name="Freeform 60">
                <a:extLst>
                  <a:ext uri="{FF2B5EF4-FFF2-40B4-BE49-F238E27FC236}">
                    <a16:creationId xmlns:a16="http://schemas.microsoft.com/office/drawing/2014/main" id="{2071AE7F-AFB4-427A-86BE-721B0E68C7F3}"/>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83" name="Oval 61">
                <a:extLst>
                  <a:ext uri="{FF2B5EF4-FFF2-40B4-BE49-F238E27FC236}">
                    <a16:creationId xmlns:a16="http://schemas.microsoft.com/office/drawing/2014/main" id="{33D13642-320E-47DC-9902-46032FF4C0D5}"/>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84" name="Freeform 62">
                <a:extLst>
                  <a:ext uri="{FF2B5EF4-FFF2-40B4-BE49-F238E27FC236}">
                    <a16:creationId xmlns:a16="http://schemas.microsoft.com/office/drawing/2014/main" id="{74765247-45C5-4CD1-AF5C-49B9FF7BAAE3}"/>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85" name="Oval 63">
                <a:extLst>
                  <a:ext uri="{FF2B5EF4-FFF2-40B4-BE49-F238E27FC236}">
                    <a16:creationId xmlns:a16="http://schemas.microsoft.com/office/drawing/2014/main" id="{593937B8-262D-482A-849A-24B14FB6108F}"/>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cxnSp>
          <p:nvCxnSpPr>
            <p:cNvPr id="16" name="Straight Arrow Connector 15">
              <a:extLst>
                <a:ext uri="{FF2B5EF4-FFF2-40B4-BE49-F238E27FC236}">
                  <a16:creationId xmlns:a16="http://schemas.microsoft.com/office/drawing/2014/main" id="{F05A444C-CD5B-40A3-89BD-AB95BACA44EB}"/>
                </a:ext>
              </a:extLst>
            </p:cNvPr>
            <p:cNvCxnSpPr>
              <a:cxnSpLocks/>
            </p:cNvCxnSpPr>
            <p:nvPr/>
          </p:nvCxnSpPr>
          <p:spPr>
            <a:xfrm flipV="1">
              <a:off x="11196033" y="5288280"/>
              <a:ext cx="0" cy="273571"/>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4" name="Rectangle 47">
              <a:extLst>
                <a:ext uri="{FF2B5EF4-FFF2-40B4-BE49-F238E27FC236}">
                  <a16:creationId xmlns:a16="http://schemas.microsoft.com/office/drawing/2014/main" id="{4BA80EEB-9D7B-445B-994F-9C300A1BE10B}"/>
                </a:ext>
              </a:extLst>
            </p:cNvPr>
            <p:cNvSpPr>
              <a:spLocks noChangeArrowheads="1"/>
            </p:cNvSpPr>
            <p:nvPr/>
          </p:nvSpPr>
          <p:spPr bwMode="auto">
            <a:xfrm>
              <a:off x="6517917" y="6024906"/>
              <a:ext cx="829458"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Message sent </a:t>
              </a:r>
              <a:b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to Chatbot</a:t>
              </a:r>
            </a:p>
          </p:txBody>
        </p:sp>
        <p:cxnSp>
          <p:nvCxnSpPr>
            <p:cNvPr id="108" name="Straight Arrow Connector 107">
              <a:extLst>
                <a:ext uri="{FF2B5EF4-FFF2-40B4-BE49-F238E27FC236}">
                  <a16:creationId xmlns:a16="http://schemas.microsoft.com/office/drawing/2014/main" id="{C1FA27A6-9A46-4F5A-A71F-799E39C80597}"/>
                </a:ext>
              </a:extLst>
            </p:cNvPr>
            <p:cNvCxnSpPr>
              <a:cxnSpLocks/>
            </p:cNvCxnSpPr>
            <p:nvPr/>
          </p:nvCxnSpPr>
          <p:spPr>
            <a:xfrm>
              <a:off x="6932643" y="5200650"/>
              <a:ext cx="0" cy="299085"/>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2" name="Freeform 28">
              <a:extLst>
                <a:ext uri="{FF2B5EF4-FFF2-40B4-BE49-F238E27FC236}">
                  <a16:creationId xmlns:a16="http://schemas.microsoft.com/office/drawing/2014/main" id="{1DAD06F6-E831-478D-82A1-8E31B005E62E}"/>
                </a:ext>
              </a:extLst>
            </p:cNvPr>
            <p:cNvSpPr>
              <a:spLocks/>
            </p:cNvSpPr>
            <p:nvPr/>
          </p:nvSpPr>
          <p:spPr bwMode="auto">
            <a:xfrm>
              <a:off x="669917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accent6"/>
            </a:solidFill>
            <a:ln>
              <a:noFill/>
            </a:ln>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93" name="Rectangle 92">
              <a:extLst>
                <a:ext uri="{FF2B5EF4-FFF2-40B4-BE49-F238E27FC236}">
                  <a16:creationId xmlns:a16="http://schemas.microsoft.com/office/drawing/2014/main" id="{DBC3B1B7-EFB5-4478-AB43-D6148BA8FFF2}"/>
                </a:ext>
              </a:extLst>
            </p:cNvPr>
            <p:cNvSpPr>
              <a:spLocks noChangeArrowheads="1"/>
            </p:cNvSpPr>
            <p:nvPr/>
          </p:nvSpPr>
          <p:spPr bwMode="auto">
            <a:xfrm>
              <a:off x="6882147" y="4841872"/>
              <a:ext cx="113109"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9">
                <a:defRPr/>
              </a:pPr>
              <a:r>
                <a:rPr lang="en-US" altLang="en-US" b="1" kern="0">
                  <a:solidFill>
                    <a:srgbClr val="FFFFFF"/>
                  </a:solidFill>
                  <a:latin typeface="Segoe UI" panose="020B0502040204020203" pitchFamily="34" charset="0"/>
                </a:rPr>
                <a:t>?</a:t>
              </a:r>
              <a:endParaRPr lang="en-US" altLang="en-US" sz="900" kern="0">
                <a:solidFill>
                  <a:prstClr val="black"/>
                </a:solidFill>
              </a:endParaRPr>
            </a:p>
          </p:txBody>
        </p:sp>
        <p:cxnSp>
          <p:nvCxnSpPr>
            <p:cNvPr id="111" name="Straight Arrow Connector 110">
              <a:extLst>
                <a:ext uri="{FF2B5EF4-FFF2-40B4-BE49-F238E27FC236}">
                  <a16:creationId xmlns:a16="http://schemas.microsoft.com/office/drawing/2014/main" id="{9A28D600-5EA9-4EE3-A4E2-B85BBE6E6801}"/>
                </a:ext>
              </a:extLst>
            </p:cNvPr>
            <p:cNvCxnSpPr>
              <a:cxnSpLocks/>
            </p:cNvCxnSpPr>
            <p:nvPr/>
          </p:nvCxnSpPr>
          <p:spPr>
            <a:xfrm>
              <a:off x="717426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FB8A53B-4044-4A06-93A8-EC7235E4C28B}"/>
                </a:ext>
              </a:extLst>
            </p:cNvPr>
            <p:cNvGrpSpPr/>
            <p:nvPr/>
          </p:nvGrpSpPr>
          <p:grpSpPr>
            <a:xfrm>
              <a:off x="6685778" y="5466284"/>
              <a:ext cx="493731" cy="452823"/>
              <a:chOff x="10483366" y="5527244"/>
              <a:chExt cx="493731" cy="452823"/>
            </a:xfrm>
          </p:grpSpPr>
          <p:sp>
            <p:nvSpPr>
              <p:cNvPr id="96" name="Rectangle 52">
                <a:extLst>
                  <a:ext uri="{FF2B5EF4-FFF2-40B4-BE49-F238E27FC236}">
                    <a16:creationId xmlns:a16="http://schemas.microsoft.com/office/drawing/2014/main" id="{80C0CEBB-762F-4714-B388-E3BCE027A705}"/>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97" name="Rectangle 53">
                <a:extLst>
                  <a:ext uri="{FF2B5EF4-FFF2-40B4-BE49-F238E27FC236}">
                    <a16:creationId xmlns:a16="http://schemas.microsoft.com/office/drawing/2014/main" id="{140A4631-B0B9-42FA-827E-C959F351210D}"/>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98" name="Rectangle 54">
                <a:extLst>
                  <a:ext uri="{FF2B5EF4-FFF2-40B4-BE49-F238E27FC236}">
                    <a16:creationId xmlns:a16="http://schemas.microsoft.com/office/drawing/2014/main" id="{72530242-2C69-49C2-A422-320C0D0A0D79}"/>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99" name="Oval 55">
                <a:extLst>
                  <a:ext uri="{FF2B5EF4-FFF2-40B4-BE49-F238E27FC236}">
                    <a16:creationId xmlns:a16="http://schemas.microsoft.com/office/drawing/2014/main" id="{AE12760B-F3C8-4796-A1AC-BF9BD33BF7EA}"/>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100" name="Oval 56">
                <a:extLst>
                  <a:ext uri="{FF2B5EF4-FFF2-40B4-BE49-F238E27FC236}">
                    <a16:creationId xmlns:a16="http://schemas.microsoft.com/office/drawing/2014/main" id="{9A66709C-44A6-4342-B655-BF3140BB0F26}"/>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101" name="Oval 57">
                <a:extLst>
                  <a:ext uri="{FF2B5EF4-FFF2-40B4-BE49-F238E27FC236}">
                    <a16:creationId xmlns:a16="http://schemas.microsoft.com/office/drawing/2014/main" id="{A1E3B290-1D10-4AF8-BFED-CA9166A787DB}"/>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102" name="Oval 58">
                <a:extLst>
                  <a:ext uri="{FF2B5EF4-FFF2-40B4-BE49-F238E27FC236}">
                    <a16:creationId xmlns:a16="http://schemas.microsoft.com/office/drawing/2014/main" id="{7F61C2D2-6136-44A6-9E1C-AA1593B3AA07}"/>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103" name="Freeform 59">
                <a:extLst>
                  <a:ext uri="{FF2B5EF4-FFF2-40B4-BE49-F238E27FC236}">
                    <a16:creationId xmlns:a16="http://schemas.microsoft.com/office/drawing/2014/main" id="{8323A036-C4F6-4C78-91F9-175D09089063}"/>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104" name="Freeform 60">
                <a:extLst>
                  <a:ext uri="{FF2B5EF4-FFF2-40B4-BE49-F238E27FC236}">
                    <a16:creationId xmlns:a16="http://schemas.microsoft.com/office/drawing/2014/main" id="{5FC2E09B-9238-45F5-A172-ADE45D9E9205}"/>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105" name="Oval 61">
                <a:extLst>
                  <a:ext uri="{FF2B5EF4-FFF2-40B4-BE49-F238E27FC236}">
                    <a16:creationId xmlns:a16="http://schemas.microsoft.com/office/drawing/2014/main" id="{9562210A-CB41-4778-BAC6-2EAE4EBFBC37}"/>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106" name="Freeform 62">
                <a:extLst>
                  <a:ext uri="{FF2B5EF4-FFF2-40B4-BE49-F238E27FC236}">
                    <a16:creationId xmlns:a16="http://schemas.microsoft.com/office/drawing/2014/main" id="{30DEFAD5-7282-4169-9DB0-A819C946A6FB}"/>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107" name="Oval 63">
                <a:extLst>
                  <a:ext uri="{FF2B5EF4-FFF2-40B4-BE49-F238E27FC236}">
                    <a16:creationId xmlns:a16="http://schemas.microsoft.com/office/drawing/2014/main" id="{A367464B-459C-4DAD-B7B7-40BBEE056B4D}"/>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sp>
          <p:nvSpPr>
            <p:cNvPr id="88" name="Rectangle: Rounded Corners 87">
              <a:extLst>
                <a:ext uri="{FF2B5EF4-FFF2-40B4-BE49-F238E27FC236}">
                  <a16:creationId xmlns:a16="http://schemas.microsoft.com/office/drawing/2014/main" id="{AE54FA50-290E-4EC7-A62A-A6411C71E159}"/>
                </a:ext>
              </a:extLst>
            </p:cNvPr>
            <p:cNvSpPr/>
            <p:nvPr/>
          </p:nvSpPr>
          <p:spPr bwMode="auto">
            <a:xfrm>
              <a:off x="7914489" y="5222881"/>
              <a:ext cx="2452099"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4" name="Group 113">
              <a:extLst>
                <a:ext uri="{FF2B5EF4-FFF2-40B4-BE49-F238E27FC236}">
                  <a16:creationId xmlns:a16="http://schemas.microsoft.com/office/drawing/2014/main" id="{C0131F48-EE61-4B32-B582-A5856AB6297B}"/>
                </a:ext>
              </a:extLst>
            </p:cNvPr>
            <p:cNvGrpSpPr/>
            <p:nvPr/>
          </p:nvGrpSpPr>
          <p:grpSpPr>
            <a:xfrm>
              <a:off x="7917950" y="5107427"/>
              <a:ext cx="452260" cy="417074"/>
              <a:chOff x="7989965" y="5173839"/>
              <a:chExt cx="308230" cy="284249"/>
            </a:xfrm>
          </p:grpSpPr>
          <p:sp>
            <p:nvSpPr>
              <p:cNvPr id="109" name="Rectangle 108">
                <a:extLst>
                  <a:ext uri="{FF2B5EF4-FFF2-40B4-BE49-F238E27FC236}">
                    <a16:creationId xmlns:a16="http://schemas.microsoft.com/office/drawing/2014/main" id="{AF1DB662-0CC8-454A-BBCC-8CB30E8296B9}"/>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02CE73BC-26A2-404C-8D3A-FB4FD168387C}"/>
                  </a:ext>
                </a:extLst>
              </p:cNvPr>
              <p:cNvGrpSpPr/>
              <p:nvPr/>
            </p:nvGrpSpPr>
            <p:grpSpPr>
              <a:xfrm>
                <a:off x="7989965" y="5173839"/>
                <a:ext cx="308230" cy="284249"/>
                <a:chOff x="7875624" y="5410159"/>
                <a:chExt cx="308230" cy="284249"/>
              </a:xfrm>
            </p:grpSpPr>
            <p:sp>
              <p:nvSpPr>
                <p:cNvPr id="37" name="Freeform 17">
                  <a:extLst>
                    <a:ext uri="{FF2B5EF4-FFF2-40B4-BE49-F238E27FC236}">
                      <a16:creationId xmlns:a16="http://schemas.microsoft.com/office/drawing/2014/main" id="{380E7EFC-238B-4BFC-BFA1-3CE2F2515FCF}"/>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nvGrpSpPr>
                <p:cNvPr id="90" name="Group 89">
                  <a:extLst>
                    <a:ext uri="{FF2B5EF4-FFF2-40B4-BE49-F238E27FC236}">
                      <a16:creationId xmlns:a16="http://schemas.microsoft.com/office/drawing/2014/main" id="{19350A35-76BE-4A7F-B6C2-4D2897B04DFF}"/>
                    </a:ext>
                  </a:extLst>
                </p:cNvPr>
                <p:cNvGrpSpPr/>
                <p:nvPr/>
              </p:nvGrpSpPr>
              <p:grpSpPr>
                <a:xfrm>
                  <a:off x="7875624" y="5410159"/>
                  <a:ext cx="308230" cy="284249"/>
                  <a:chOff x="7875624" y="5410159"/>
                  <a:chExt cx="308230" cy="284249"/>
                </a:xfrm>
              </p:grpSpPr>
              <p:sp>
                <p:nvSpPr>
                  <p:cNvPr id="35" name="Freeform 15">
                    <a:extLst>
                      <a:ext uri="{FF2B5EF4-FFF2-40B4-BE49-F238E27FC236}">
                        <a16:creationId xmlns:a16="http://schemas.microsoft.com/office/drawing/2014/main" id="{50C61E6E-74C6-46DC-B890-2BEBE1BF02ED}"/>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36" name="Freeform 16">
                    <a:extLst>
                      <a:ext uri="{FF2B5EF4-FFF2-40B4-BE49-F238E27FC236}">
                        <a16:creationId xmlns:a16="http://schemas.microsoft.com/office/drawing/2014/main" id="{4FE5190D-3F8F-4441-A893-0E23DB249BF8}"/>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39" name="Freeform 19">
                    <a:extLst>
                      <a:ext uri="{FF2B5EF4-FFF2-40B4-BE49-F238E27FC236}">
                        <a16:creationId xmlns:a16="http://schemas.microsoft.com/office/drawing/2014/main" id="{6A373F91-1126-41FC-B4BB-C9932F2F48F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grpSp>
        </p:grpSp>
        <p:cxnSp>
          <p:nvCxnSpPr>
            <p:cNvPr id="117" name="Straight Arrow Connector 116">
              <a:extLst>
                <a:ext uri="{FF2B5EF4-FFF2-40B4-BE49-F238E27FC236}">
                  <a16:creationId xmlns:a16="http://schemas.microsoft.com/office/drawing/2014/main" id="{148967FB-0D5C-4677-8177-A8ACFF927EEC}"/>
                </a:ext>
              </a:extLst>
            </p:cNvPr>
            <p:cNvCxnSpPr>
              <a:cxnSpLocks/>
            </p:cNvCxnSpPr>
            <p:nvPr/>
          </p:nvCxnSpPr>
          <p:spPr>
            <a:xfrm>
              <a:off x="1037085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18" name="Rectangle 47">
              <a:extLst>
                <a:ext uri="{FF2B5EF4-FFF2-40B4-BE49-F238E27FC236}">
                  <a16:creationId xmlns:a16="http://schemas.microsoft.com/office/drawing/2014/main" id="{DD4518B0-AE6A-469D-88D8-F864365939DE}"/>
                </a:ext>
              </a:extLst>
            </p:cNvPr>
            <p:cNvSpPr>
              <a:spLocks noChangeArrowheads="1"/>
            </p:cNvSpPr>
            <p:nvPr/>
          </p:nvSpPr>
          <p:spPr bwMode="auto">
            <a:xfrm>
              <a:off x="8077683" y="6260060"/>
              <a:ext cx="2125713" cy="155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Cortana Analytics answers questions</a:t>
              </a:r>
            </a:p>
          </p:txBody>
        </p:sp>
        <p:grpSp>
          <p:nvGrpSpPr>
            <p:cNvPr id="120" name="cortana">
              <a:extLst>
                <a:ext uri="{FF2B5EF4-FFF2-40B4-BE49-F238E27FC236}">
                  <a16:creationId xmlns:a16="http://schemas.microsoft.com/office/drawing/2014/main" id="{59B4AE92-3451-4ECC-B030-F171B3FD4B77}"/>
                </a:ext>
              </a:extLst>
            </p:cNvPr>
            <p:cNvGrpSpPr>
              <a:grpSpLocks noChangeAspect="1"/>
            </p:cNvGrpSpPr>
            <p:nvPr/>
          </p:nvGrpSpPr>
          <p:grpSpPr bwMode="auto">
            <a:xfrm>
              <a:off x="9523521" y="5516351"/>
              <a:ext cx="393700" cy="393700"/>
              <a:chOff x="2059" y="1500"/>
              <a:chExt cx="248" cy="248"/>
            </a:xfrm>
            <a:solidFill>
              <a:srgbClr val="525252"/>
            </a:solidFill>
          </p:grpSpPr>
          <p:sp>
            <p:nvSpPr>
              <p:cNvPr id="121" name="Freeform 21">
                <a:extLst>
                  <a:ext uri="{FF2B5EF4-FFF2-40B4-BE49-F238E27FC236}">
                    <a16:creationId xmlns:a16="http://schemas.microsoft.com/office/drawing/2014/main" id="{541890B4-2705-498C-B2E8-C1696F3DF260}"/>
                  </a:ext>
                </a:extLst>
              </p:cNvPr>
              <p:cNvSpPr>
                <a:spLocks noEditPoints="1"/>
              </p:cNvSpPr>
              <p:nvPr/>
            </p:nvSpPr>
            <p:spPr bwMode="auto">
              <a:xfrm>
                <a:off x="2059" y="1500"/>
                <a:ext cx="248" cy="248"/>
              </a:xfrm>
              <a:custGeom>
                <a:avLst/>
                <a:gdLst>
                  <a:gd name="T0" fmla="*/ 171 w 342"/>
                  <a:gd name="T1" fmla="*/ 319 h 342"/>
                  <a:gd name="T2" fmla="*/ 131 w 342"/>
                  <a:gd name="T3" fmla="*/ 313 h 342"/>
                  <a:gd name="T4" fmla="*/ 96 w 342"/>
                  <a:gd name="T5" fmla="*/ 299 h 342"/>
                  <a:gd name="T6" fmla="*/ 67 w 342"/>
                  <a:gd name="T7" fmla="*/ 275 h 342"/>
                  <a:gd name="T8" fmla="*/ 43 w 342"/>
                  <a:gd name="T9" fmla="*/ 245 h 342"/>
                  <a:gd name="T10" fmla="*/ 29 w 342"/>
                  <a:gd name="T11" fmla="*/ 211 h 342"/>
                  <a:gd name="T12" fmla="*/ 23 w 342"/>
                  <a:gd name="T13" fmla="*/ 171 h 342"/>
                  <a:gd name="T14" fmla="*/ 29 w 342"/>
                  <a:gd name="T15" fmla="*/ 132 h 342"/>
                  <a:gd name="T16" fmla="*/ 43 w 342"/>
                  <a:gd name="T17" fmla="*/ 97 h 342"/>
                  <a:gd name="T18" fmla="*/ 67 w 342"/>
                  <a:gd name="T19" fmla="*/ 67 h 342"/>
                  <a:gd name="T20" fmla="*/ 96 w 342"/>
                  <a:gd name="T21" fmla="*/ 44 h 342"/>
                  <a:gd name="T22" fmla="*/ 131 w 342"/>
                  <a:gd name="T23" fmla="*/ 29 h 342"/>
                  <a:gd name="T24" fmla="*/ 171 w 342"/>
                  <a:gd name="T25" fmla="*/ 24 h 342"/>
                  <a:gd name="T26" fmla="*/ 210 w 342"/>
                  <a:gd name="T27" fmla="*/ 29 h 342"/>
                  <a:gd name="T28" fmla="*/ 244 w 342"/>
                  <a:gd name="T29" fmla="*/ 44 h 342"/>
                  <a:gd name="T30" fmla="*/ 275 w 342"/>
                  <a:gd name="T31" fmla="*/ 67 h 342"/>
                  <a:gd name="T32" fmla="*/ 298 w 342"/>
                  <a:gd name="T33" fmla="*/ 97 h 342"/>
                  <a:gd name="T34" fmla="*/ 313 w 342"/>
                  <a:gd name="T35" fmla="*/ 132 h 342"/>
                  <a:gd name="T36" fmla="*/ 318 w 342"/>
                  <a:gd name="T37" fmla="*/ 171 h 342"/>
                  <a:gd name="T38" fmla="*/ 313 w 342"/>
                  <a:gd name="T39" fmla="*/ 211 h 342"/>
                  <a:gd name="T40" fmla="*/ 298 w 342"/>
                  <a:gd name="T41" fmla="*/ 245 h 342"/>
                  <a:gd name="T42" fmla="*/ 275 w 342"/>
                  <a:gd name="T43" fmla="*/ 275 h 342"/>
                  <a:gd name="T44" fmla="*/ 244 w 342"/>
                  <a:gd name="T45" fmla="*/ 299 h 342"/>
                  <a:gd name="T46" fmla="*/ 210 w 342"/>
                  <a:gd name="T47" fmla="*/ 313 h 342"/>
                  <a:gd name="T48" fmla="*/ 171 w 342"/>
                  <a:gd name="T49" fmla="*/ 319 h 342"/>
                  <a:gd name="T50" fmla="*/ 171 w 342"/>
                  <a:gd name="T51" fmla="*/ 0 h 342"/>
                  <a:gd name="T52" fmla="*/ 125 w 342"/>
                  <a:gd name="T53" fmla="*/ 6 h 342"/>
                  <a:gd name="T54" fmla="*/ 85 w 342"/>
                  <a:gd name="T55" fmla="*/ 24 h 342"/>
                  <a:gd name="T56" fmla="*/ 50 w 342"/>
                  <a:gd name="T57" fmla="*/ 51 h 342"/>
                  <a:gd name="T58" fmla="*/ 23 w 342"/>
                  <a:gd name="T59" fmla="*/ 85 h 342"/>
                  <a:gd name="T60" fmla="*/ 5 w 342"/>
                  <a:gd name="T61" fmla="*/ 126 h 342"/>
                  <a:gd name="T62" fmla="*/ 0 w 342"/>
                  <a:gd name="T63" fmla="*/ 171 h 342"/>
                  <a:gd name="T64" fmla="*/ 5 w 342"/>
                  <a:gd name="T65" fmla="*/ 216 h 342"/>
                  <a:gd name="T66" fmla="*/ 23 w 342"/>
                  <a:gd name="T67" fmla="*/ 257 h 342"/>
                  <a:gd name="T68" fmla="*/ 50 w 342"/>
                  <a:gd name="T69" fmla="*/ 292 h 342"/>
                  <a:gd name="T70" fmla="*/ 85 w 342"/>
                  <a:gd name="T71" fmla="*/ 319 h 342"/>
                  <a:gd name="T72" fmla="*/ 125 w 342"/>
                  <a:gd name="T73" fmla="*/ 336 h 342"/>
                  <a:gd name="T74" fmla="*/ 171 w 342"/>
                  <a:gd name="T75" fmla="*/ 342 h 342"/>
                  <a:gd name="T76" fmla="*/ 215 w 342"/>
                  <a:gd name="T77" fmla="*/ 336 h 342"/>
                  <a:gd name="T78" fmla="*/ 257 w 342"/>
                  <a:gd name="T79" fmla="*/ 319 h 342"/>
                  <a:gd name="T80" fmla="*/ 291 w 342"/>
                  <a:gd name="T81" fmla="*/ 292 h 342"/>
                  <a:gd name="T82" fmla="*/ 318 w 342"/>
                  <a:gd name="T83" fmla="*/ 257 h 342"/>
                  <a:gd name="T84" fmla="*/ 335 w 342"/>
                  <a:gd name="T85" fmla="*/ 216 h 342"/>
                  <a:gd name="T86" fmla="*/ 342 w 342"/>
                  <a:gd name="T87" fmla="*/ 171 h 342"/>
                  <a:gd name="T88" fmla="*/ 335 w 342"/>
                  <a:gd name="T89" fmla="*/ 126 h 342"/>
                  <a:gd name="T90" fmla="*/ 318 w 342"/>
                  <a:gd name="T91" fmla="*/ 85 h 342"/>
                  <a:gd name="T92" fmla="*/ 291 w 342"/>
                  <a:gd name="T93" fmla="*/ 51 h 342"/>
                  <a:gd name="T94" fmla="*/ 257 w 342"/>
                  <a:gd name="T95" fmla="*/ 24 h 342"/>
                  <a:gd name="T96" fmla="*/ 215 w 342"/>
                  <a:gd name="T97" fmla="*/ 6 h 342"/>
                  <a:gd name="T98" fmla="*/ 171 w 342"/>
                  <a:gd name="T9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71" y="319"/>
                    </a:moveTo>
                    <a:cubicBezTo>
                      <a:pt x="157" y="319"/>
                      <a:pt x="144" y="317"/>
                      <a:pt x="131" y="313"/>
                    </a:cubicBezTo>
                    <a:cubicBezTo>
                      <a:pt x="119" y="310"/>
                      <a:pt x="107" y="304"/>
                      <a:pt x="96" y="299"/>
                    </a:cubicBezTo>
                    <a:cubicBezTo>
                      <a:pt x="86" y="292"/>
                      <a:pt x="76" y="284"/>
                      <a:pt x="67" y="275"/>
                    </a:cubicBezTo>
                    <a:cubicBezTo>
                      <a:pt x="58" y="266"/>
                      <a:pt x="50" y="256"/>
                      <a:pt x="43" y="245"/>
                    </a:cubicBezTo>
                    <a:cubicBezTo>
                      <a:pt x="36" y="235"/>
                      <a:pt x="32" y="223"/>
                      <a:pt x="29" y="211"/>
                    </a:cubicBezTo>
                    <a:cubicBezTo>
                      <a:pt x="25" y="198"/>
                      <a:pt x="23" y="185"/>
                      <a:pt x="23" y="171"/>
                    </a:cubicBezTo>
                    <a:cubicBezTo>
                      <a:pt x="23" y="158"/>
                      <a:pt x="25" y="145"/>
                      <a:pt x="29" y="132"/>
                    </a:cubicBezTo>
                    <a:cubicBezTo>
                      <a:pt x="32" y="120"/>
                      <a:pt x="36" y="108"/>
                      <a:pt x="43" y="97"/>
                    </a:cubicBezTo>
                    <a:cubicBezTo>
                      <a:pt x="50" y="86"/>
                      <a:pt x="58" y="76"/>
                      <a:pt x="67" y="67"/>
                    </a:cubicBezTo>
                    <a:cubicBezTo>
                      <a:pt x="76" y="58"/>
                      <a:pt x="86" y="51"/>
                      <a:pt x="96" y="44"/>
                    </a:cubicBezTo>
                    <a:cubicBezTo>
                      <a:pt x="107" y="37"/>
                      <a:pt x="119" y="33"/>
                      <a:pt x="131" y="29"/>
                    </a:cubicBezTo>
                    <a:cubicBezTo>
                      <a:pt x="144" y="26"/>
                      <a:pt x="157" y="24"/>
                      <a:pt x="171" y="24"/>
                    </a:cubicBezTo>
                    <a:cubicBezTo>
                      <a:pt x="184" y="24"/>
                      <a:pt x="197" y="26"/>
                      <a:pt x="210" y="29"/>
                    </a:cubicBezTo>
                    <a:cubicBezTo>
                      <a:pt x="222" y="33"/>
                      <a:pt x="234" y="37"/>
                      <a:pt x="244" y="44"/>
                    </a:cubicBezTo>
                    <a:cubicBezTo>
                      <a:pt x="256" y="51"/>
                      <a:pt x="266" y="58"/>
                      <a:pt x="275" y="67"/>
                    </a:cubicBezTo>
                    <a:cubicBezTo>
                      <a:pt x="283" y="76"/>
                      <a:pt x="291" y="86"/>
                      <a:pt x="298" y="97"/>
                    </a:cubicBezTo>
                    <a:cubicBezTo>
                      <a:pt x="304" y="108"/>
                      <a:pt x="309" y="120"/>
                      <a:pt x="313" y="132"/>
                    </a:cubicBezTo>
                    <a:cubicBezTo>
                      <a:pt x="316" y="145"/>
                      <a:pt x="318" y="158"/>
                      <a:pt x="318" y="171"/>
                    </a:cubicBezTo>
                    <a:cubicBezTo>
                      <a:pt x="318" y="185"/>
                      <a:pt x="316" y="198"/>
                      <a:pt x="313" y="211"/>
                    </a:cubicBezTo>
                    <a:cubicBezTo>
                      <a:pt x="309" y="223"/>
                      <a:pt x="304" y="235"/>
                      <a:pt x="298" y="245"/>
                    </a:cubicBezTo>
                    <a:cubicBezTo>
                      <a:pt x="291" y="256"/>
                      <a:pt x="283" y="266"/>
                      <a:pt x="275" y="275"/>
                    </a:cubicBezTo>
                    <a:cubicBezTo>
                      <a:pt x="266" y="284"/>
                      <a:pt x="256" y="292"/>
                      <a:pt x="244" y="299"/>
                    </a:cubicBezTo>
                    <a:cubicBezTo>
                      <a:pt x="234" y="304"/>
                      <a:pt x="222" y="310"/>
                      <a:pt x="210" y="313"/>
                    </a:cubicBezTo>
                    <a:cubicBezTo>
                      <a:pt x="197" y="317"/>
                      <a:pt x="184" y="319"/>
                      <a:pt x="171" y="319"/>
                    </a:cubicBezTo>
                    <a:moveTo>
                      <a:pt x="171" y="0"/>
                    </a:moveTo>
                    <a:cubicBezTo>
                      <a:pt x="155" y="0"/>
                      <a:pt x="139" y="3"/>
                      <a:pt x="125" y="6"/>
                    </a:cubicBezTo>
                    <a:cubicBezTo>
                      <a:pt x="110" y="10"/>
                      <a:pt x="97" y="16"/>
                      <a:pt x="85" y="24"/>
                    </a:cubicBezTo>
                    <a:cubicBezTo>
                      <a:pt x="71" y="32"/>
                      <a:pt x="60" y="41"/>
                      <a:pt x="50" y="51"/>
                    </a:cubicBezTo>
                    <a:cubicBezTo>
                      <a:pt x="40" y="61"/>
                      <a:pt x="31" y="72"/>
                      <a:pt x="23" y="85"/>
                    </a:cubicBezTo>
                    <a:cubicBezTo>
                      <a:pt x="15" y="98"/>
                      <a:pt x="10" y="111"/>
                      <a:pt x="5" y="126"/>
                    </a:cubicBezTo>
                    <a:cubicBezTo>
                      <a:pt x="2" y="140"/>
                      <a:pt x="0" y="156"/>
                      <a:pt x="0" y="171"/>
                    </a:cubicBezTo>
                    <a:cubicBezTo>
                      <a:pt x="0" y="187"/>
                      <a:pt x="2" y="202"/>
                      <a:pt x="5" y="216"/>
                    </a:cubicBezTo>
                    <a:cubicBezTo>
                      <a:pt x="10" y="231"/>
                      <a:pt x="15" y="245"/>
                      <a:pt x="23" y="257"/>
                    </a:cubicBezTo>
                    <a:cubicBezTo>
                      <a:pt x="31" y="270"/>
                      <a:pt x="40" y="282"/>
                      <a:pt x="50" y="292"/>
                    </a:cubicBezTo>
                    <a:cubicBezTo>
                      <a:pt x="60" y="302"/>
                      <a:pt x="71" y="311"/>
                      <a:pt x="85" y="319"/>
                    </a:cubicBezTo>
                    <a:cubicBezTo>
                      <a:pt x="97" y="326"/>
                      <a:pt x="110" y="332"/>
                      <a:pt x="125" y="336"/>
                    </a:cubicBezTo>
                    <a:cubicBezTo>
                      <a:pt x="139" y="340"/>
                      <a:pt x="155" y="342"/>
                      <a:pt x="171" y="342"/>
                    </a:cubicBezTo>
                    <a:cubicBezTo>
                      <a:pt x="186" y="342"/>
                      <a:pt x="201" y="340"/>
                      <a:pt x="215" y="336"/>
                    </a:cubicBezTo>
                    <a:cubicBezTo>
                      <a:pt x="230" y="332"/>
                      <a:pt x="244" y="326"/>
                      <a:pt x="257" y="319"/>
                    </a:cubicBezTo>
                    <a:cubicBezTo>
                      <a:pt x="269" y="311"/>
                      <a:pt x="281" y="302"/>
                      <a:pt x="291" y="292"/>
                    </a:cubicBezTo>
                    <a:cubicBezTo>
                      <a:pt x="301" y="282"/>
                      <a:pt x="310" y="270"/>
                      <a:pt x="318" y="257"/>
                    </a:cubicBezTo>
                    <a:cubicBezTo>
                      <a:pt x="325" y="245"/>
                      <a:pt x="332" y="231"/>
                      <a:pt x="335" y="216"/>
                    </a:cubicBezTo>
                    <a:cubicBezTo>
                      <a:pt x="339" y="202"/>
                      <a:pt x="342" y="187"/>
                      <a:pt x="342" y="171"/>
                    </a:cubicBezTo>
                    <a:cubicBezTo>
                      <a:pt x="342" y="156"/>
                      <a:pt x="339" y="140"/>
                      <a:pt x="335" y="126"/>
                    </a:cubicBezTo>
                    <a:cubicBezTo>
                      <a:pt x="332" y="111"/>
                      <a:pt x="325" y="98"/>
                      <a:pt x="318" y="85"/>
                    </a:cubicBezTo>
                    <a:cubicBezTo>
                      <a:pt x="310" y="72"/>
                      <a:pt x="301" y="61"/>
                      <a:pt x="291" y="51"/>
                    </a:cubicBezTo>
                    <a:cubicBezTo>
                      <a:pt x="281" y="41"/>
                      <a:pt x="269" y="32"/>
                      <a:pt x="257" y="24"/>
                    </a:cubicBezTo>
                    <a:cubicBezTo>
                      <a:pt x="244" y="16"/>
                      <a:pt x="230" y="10"/>
                      <a:pt x="215" y="6"/>
                    </a:cubicBezTo>
                    <a:cubicBezTo>
                      <a:pt x="201" y="3"/>
                      <a:pt x="186" y="0"/>
                      <a:pt x="171" y="0"/>
                    </a:cubicBezTo>
                  </a:path>
                </a:pathLst>
              </a:custGeom>
              <a:solidFill>
                <a:schemeClr val="accent3">
                  <a:alpha val="41961"/>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sz="900">
                  <a:solidFill>
                    <a:srgbClr val="353535"/>
                  </a:solidFill>
                  <a:latin typeface="Segoe UI Semilight"/>
                </a:endParaRPr>
              </a:p>
            </p:txBody>
          </p:sp>
          <p:sp>
            <p:nvSpPr>
              <p:cNvPr id="122" name="Freeform 22">
                <a:extLst>
                  <a:ext uri="{FF2B5EF4-FFF2-40B4-BE49-F238E27FC236}">
                    <a16:creationId xmlns:a16="http://schemas.microsoft.com/office/drawing/2014/main" id="{EDE6C01A-D47D-4F53-BF40-C0D9493121C3}"/>
                  </a:ext>
                </a:extLst>
              </p:cNvPr>
              <p:cNvSpPr>
                <a:spLocks noEditPoints="1"/>
              </p:cNvSpPr>
              <p:nvPr/>
            </p:nvSpPr>
            <p:spPr bwMode="auto">
              <a:xfrm>
                <a:off x="2072" y="1515"/>
                <a:ext cx="220" cy="219"/>
              </a:xfrm>
              <a:custGeom>
                <a:avLst/>
                <a:gdLst>
                  <a:gd name="T0" fmla="*/ 152 w 303"/>
                  <a:gd name="T1" fmla="*/ 0 h 303"/>
                  <a:gd name="T2" fmla="*/ 191 w 303"/>
                  <a:gd name="T3" fmla="*/ 6 h 303"/>
                  <a:gd name="T4" fmla="*/ 227 w 303"/>
                  <a:gd name="T5" fmla="*/ 20 h 303"/>
                  <a:gd name="T6" fmla="*/ 258 w 303"/>
                  <a:gd name="T7" fmla="*/ 44 h 303"/>
                  <a:gd name="T8" fmla="*/ 282 w 303"/>
                  <a:gd name="T9" fmla="*/ 75 h 303"/>
                  <a:gd name="T10" fmla="*/ 297 w 303"/>
                  <a:gd name="T11" fmla="*/ 111 h 303"/>
                  <a:gd name="T12" fmla="*/ 303 w 303"/>
                  <a:gd name="T13" fmla="*/ 151 h 303"/>
                  <a:gd name="T14" fmla="*/ 297 w 303"/>
                  <a:gd name="T15" fmla="*/ 191 h 303"/>
                  <a:gd name="T16" fmla="*/ 282 w 303"/>
                  <a:gd name="T17" fmla="*/ 227 h 303"/>
                  <a:gd name="T18" fmla="*/ 258 w 303"/>
                  <a:gd name="T19" fmla="*/ 258 h 303"/>
                  <a:gd name="T20" fmla="*/ 227 w 303"/>
                  <a:gd name="T21" fmla="*/ 281 h 303"/>
                  <a:gd name="T22" fmla="*/ 191 w 303"/>
                  <a:gd name="T23" fmla="*/ 297 h 303"/>
                  <a:gd name="T24" fmla="*/ 152 w 303"/>
                  <a:gd name="T25" fmla="*/ 303 h 303"/>
                  <a:gd name="T26" fmla="*/ 111 w 303"/>
                  <a:gd name="T27" fmla="*/ 297 h 303"/>
                  <a:gd name="T28" fmla="*/ 75 w 303"/>
                  <a:gd name="T29" fmla="*/ 281 h 303"/>
                  <a:gd name="T30" fmla="*/ 44 w 303"/>
                  <a:gd name="T31" fmla="*/ 258 h 303"/>
                  <a:gd name="T32" fmla="*/ 21 w 303"/>
                  <a:gd name="T33" fmla="*/ 227 h 303"/>
                  <a:gd name="T34" fmla="*/ 6 w 303"/>
                  <a:gd name="T35" fmla="*/ 191 h 303"/>
                  <a:gd name="T36" fmla="*/ 0 w 303"/>
                  <a:gd name="T37" fmla="*/ 151 h 303"/>
                  <a:gd name="T38" fmla="*/ 6 w 303"/>
                  <a:gd name="T39" fmla="*/ 111 h 303"/>
                  <a:gd name="T40" fmla="*/ 21 w 303"/>
                  <a:gd name="T41" fmla="*/ 75 h 303"/>
                  <a:gd name="T42" fmla="*/ 44 w 303"/>
                  <a:gd name="T43" fmla="*/ 44 h 303"/>
                  <a:gd name="T44" fmla="*/ 75 w 303"/>
                  <a:gd name="T45" fmla="*/ 20 h 303"/>
                  <a:gd name="T46" fmla="*/ 111 w 303"/>
                  <a:gd name="T47" fmla="*/ 6 h 303"/>
                  <a:gd name="T48" fmla="*/ 152 w 303"/>
                  <a:gd name="T49" fmla="*/ 0 h 303"/>
                  <a:gd name="T50" fmla="*/ 152 w 303"/>
                  <a:gd name="T51" fmla="*/ 272 h 303"/>
                  <a:gd name="T52" fmla="*/ 183 w 303"/>
                  <a:gd name="T53" fmla="*/ 269 h 303"/>
                  <a:gd name="T54" fmla="*/ 213 w 303"/>
                  <a:gd name="T55" fmla="*/ 256 h 303"/>
                  <a:gd name="T56" fmla="*/ 237 w 303"/>
                  <a:gd name="T57" fmla="*/ 237 h 303"/>
                  <a:gd name="T58" fmla="*/ 257 w 303"/>
                  <a:gd name="T59" fmla="*/ 212 h 303"/>
                  <a:gd name="T60" fmla="*/ 269 w 303"/>
                  <a:gd name="T61" fmla="*/ 184 h 303"/>
                  <a:gd name="T62" fmla="*/ 272 w 303"/>
                  <a:gd name="T63" fmla="*/ 151 h 303"/>
                  <a:gd name="T64" fmla="*/ 269 w 303"/>
                  <a:gd name="T65" fmla="*/ 119 h 303"/>
                  <a:gd name="T66" fmla="*/ 257 w 303"/>
                  <a:gd name="T67" fmla="*/ 90 h 303"/>
                  <a:gd name="T68" fmla="*/ 237 w 303"/>
                  <a:gd name="T69" fmla="*/ 66 h 303"/>
                  <a:gd name="T70" fmla="*/ 213 w 303"/>
                  <a:gd name="T71" fmla="*/ 46 h 303"/>
                  <a:gd name="T72" fmla="*/ 183 w 303"/>
                  <a:gd name="T73" fmla="*/ 34 h 303"/>
                  <a:gd name="T74" fmla="*/ 152 w 303"/>
                  <a:gd name="T75" fmla="*/ 29 h 303"/>
                  <a:gd name="T76" fmla="*/ 119 w 303"/>
                  <a:gd name="T77" fmla="*/ 34 h 303"/>
                  <a:gd name="T78" fmla="*/ 91 w 303"/>
                  <a:gd name="T79" fmla="*/ 46 h 303"/>
                  <a:gd name="T80" fmla="*/ 66 w 303"/>
                  <a:gd name="T81" fmla="*/ 66 h 303"/>
                  <a:gd name="T82" fmla="*/ 47 w 303"/>
                  <a:gd name="T83" fmla="*/ 90 h 303"/>
                  <a:gd name="T84" fmla="*/ 34 w 303"/>
                  <a:gd name="T85" fmla="*/ 119 h 303"/>
                  <a:gd name="T86" fmla="*/ 30 w 303"/>
                  <a:gd name="T87" fmla="*/ 151 h 303"/>
                  <a:gd name="T88" fmla="*/ 34 w 303"/>
                  <a:gd name="T89" fmla="*/ 183 h 303"/>
                  <a:gd name="T90" fmla="*/ 47 w 303"/>
                  <a:gd name="T91" fmla="*/ 212 h 303"/>
                  <a:gd name="T92" fmla="*/ 66 w 303"/>
                  <a:gd name="T93" fmla="*/ 237 h 303"/>
                  <a:gd name="T94" fmla="*/ 91 w 303"/>
                  <a:gd name="T95" fmla="*/ 256 h 303"/>
                  <a:gd name="T96" fmla="*/ 119 w 303"/>
                  <a:gd name="T97" fmla="*/ 269 h 303"/>
                  <a:gd name="T98" fmla="*/ 152 w 303"/>
                  <a:gd name="T99" fmla="*/ 2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2" y="0"/>
                    </a:moveTo>
                    <a:cubicBezTo>
                      <a:pt x="165" y="0"/>
                      <a:pt x="179" y="2"/>
                      <a:pt x="191" y="6"/>
                    </a:cubicBezTo>
                    <a:cubicBezTo>
                      <a:pt x="205" y="9"/>
                      <a:pt x="216" y="15"/>
                      <a:pt x="227" y="20"/>
                    </a:cubicBezTo>
                    <a:cubicBezTo>
                      <a:pt x="239" y="27"/>
                      <a:pt x="249" y="35"/>
                      <a:pt x="258" y="44"/>
                    </a:cubicBezTo>
                    <a:cubicBezTo>
                      <a:pt x="268" y="53"/>
                      <a:pt x="275" y="63"/>
                      <a:pt x="282" y="75"/>
                    </a:cubicBezTo>
                    <a:cubicBezTo>
                      <a:pt x="288" y="86"/>
                      <a:pt x="294" y="98"/>
                      <a:pt x="297" y="111"/>
                    </a:cubicBezTo>
                    <a:cubicBezTo>
                      <a:pt x="301" y="124"/>
                      <a:pt x="303" y="138"/>
                      <a:pt x="303" y="151"/>
                    </a:cubicBezTo>
                    <a:cubicBezTo>
                      <a:pt x="303" y="165"/>
                      <a:pt x="301" y="179"/>
                      <a:pt x="297" y="191"/>
                    </a:cubicBezTo>
                    <a:cubicBezTo>
                      <a:pt x="294" y="205"/>
                      <a:pt x="288" y="216"/>
                      <a:pt x="282" y="227"/>
                    </a:cubicBezTo>
                    <a:cubicBezTo>
                      <a:pt x="275" y="238"/>
                      <a:pt x="268" y="249"/>
                      <a:pt x="258" y="258"/>
                    </a:cubicBezTo>
                    <a:cubicBezTo>
                      <a:pt x="249" y="268"/>
                      <a:pt x="239" y="275"/>
                      <a:pt x="227" y="281"/>
                    </a:cubicBezTo>
                    <a:cubicBezTo>
                      <a:pt x="216" y="288"/>
                      <a:pt x="205" y="294"/>
                      <a:pt x="191" y="297"/>
                    </a:cubicBezTo>
                    <a:cubicBezTo>
                      <a:pt x="179" y="301"/>
                      <a:pt x="165" y="303"/>
                      <a:pt x="152" y="303"/>
                    </a:cubicBezTo>
                    <a:cubicBezTo>
                      <a:pt x="138" y="303"/>
                      <a:pt x="124" y="301"/>
                      <a:pt x="111" y="297"/>
                    </a:cubicBezTo>
                    <a:cubicBezTo>
                      <a:pt x="98" y="294"/>
                      <a:pt x="86" y="288"/>
                      <a:pt x="75" y="281"/>
                    </a:cubicBezTo>
                    <a:cubicBezTo>
                      <a:pt x="63" y="275"/>
                      <a:pt x="53" y="268"/>
                      <a:pt x="44" y="258"/>
                    </a:cubicBezTo>
                    <a:cubicBezTo>
                      <a:pt x="35" y="249"/>
                      <a:pt x="27" y="238"/>
                      <a:pt x="21" y="227"/>
                    </a:cubicBezTo>
                    <a:cubicBezTo>
                      <a:pt x="15" y="216"/>
                      <a:pt x="9" y="205"/>
                      <a:pt x="6" y="191"/>
                    </a:cubicBezTo>
                    <a:cubicBezTo>
                      <a:pt x="2" y="179"/>
                      <a:pt x="0" y="165"/>
                      <a:pt x="0" y="151"/>
                    </a:cubicBezTo>
                    <a:cubicBezTo>
                      <a:pt x="0" y="138"/>
                      <a:pt x="2" y="124"/>
                      <a:pt x="6" y="111"/>
                    </a:cubicBezTo>
                    <a:cubicBezTo>
                      <a:pt x="9" y="98"/>
                      <a:pt x="15" y="86"/>
                      <a:pt x="21" y="75"/>
                    </a:cubicBezTo>
                    <a:cubicBezTo>
                      <a:pt x="27" y="63"/>
                      <a:pt x="35" y="53"/>
                      <a:pt x="44" y="44"/>
                    </a:cubicBezTo>
                    <a:cubicBezTo>
                      <a:pt x="53" y="35"/>
                      <a:pt x="63" y="27"/>
                      <a:pt x="75" y="20"/>
                    </a:cubicBezTo>
                    <a:cubicBezTo>
                      <a:pt x="86" y="15"/>
                      <a:pt x="98" y="9"/>
                      <a:pt x="111" y="6"/>
                    </a:cubicBezTo>
                    <a:cubicBezTo>
                      <a:pt x="124" y="2"/>
                      <a:pt x="138" y="0"/>
                      <a:pt x="152" y="0"/>
                    </a:cubicBezTo>
                    <a:moveTo>
                      <a:pt x="152" y="272"/>
                    </a:moveTo>
                    <a:cubicBezTo>
                      <a:pt x="163" y="272"/>
                      <a:pt x="173" y="271"/>
                      <a:pt x="183" y="269"/>
                    </a:cubicBezTo>
                    <a:cubicBezTo>
                      <a:pt x="195" y="266"/>
                      <a:pt x="204" y="261"/>
                      <a:pt x="213" y="256"/>
                    </a:cubicBezTo>
                    <a:cubicBezTo>
                      <a:pt x="222" y="251"/>
                      <a:pt x="230" y="245"/>
                      <a:pt x="237" y="237"/>
                    </a:cubicBezTo>
                    <a:cubicBezTo>
                      <a:pt x="245" y="229"/>
                      <a:pt x="251" y="221"/>
                      <a:pt x="257" y="212"/>
                    </a:cubicBezTo>
                    <a:cubicBezTo>
                      <a:pt x="261" y="203"/>
                      <a:pt x="266" y="194"/>
                      <a:pt x="269" y="184"/>
                    </a:cubicBezTo>
                    <a:cubicBezTo>
                      <a:pt x="271" y="173"/>
                      <a:pt x="272" y="163"/>
                      <a:pt x="272" y="151"/>
                    </a:cubicBezTo>
                    <a:cubicBezTo>
                      <a:pt x="272" y="140"/>
                      <a:pt x="271" y="129"/>
                      <a:pt x="269" y="119"/>
                    </a:cubicBezTo>
                    <a:cubicBezTo>
                      <a:pt x="266" y="108"/>
                      <a:pt x="261" y="98"/>
                      <a:pt x="257" y="90"/>
                    </a:cubicBezTo>
                    <a:cubicBezTo>
                      <a:pt x="251" y="81"/>
                      <a:pt x="245" y="72"/>
                      <a:pt x="237" y="66"/>
                    </a:cubicBezTo>
                    <a:cubicBezTo>
                      <a:pt x="230" y="58"/>
                      <a:pt x="222" y="52"/>
                      <a:pt x="213" y="46"/>
                    </a:cubicBezTo>
                    <a:cubicBezTo>
                      <a:pt x="204" y="41"/>
                      <a:pt x="195" y="37"/>
                      <a:pt x="183" y="34"/>
                    </a:cubicBezTo>
                    <a:cubicBezTo>
                      <a:pt x="173" y="32"/>
                      <a:pt x="163" y="29"/>
                      <a:pt x="152" y="29"/>
                    </a:cubicBezTo>
                    <a:cubicBezTo>
                      <a:pt x="140" y="29"/>
                      <a:pt x="129" y="32"/>
                      <a:pt x="119" y="34"/>
                    </a:cubicBezTo>
                    <a:cubicBezTo>
                      <a:pt x="109" y="37"/>
                      <a:pt x="98" y="41"/>
                      <a:pt x="91" y="46"/>
                    </a:cubicBezTo>
                    <a:cubicBezTo>
                      <a:pt x="82" y="52"/>
                      <a:pt x="72" y="58"/>
                      <a:pt x="66" y="66"/>
                    </a:cubicBezTo>
                    <a:cubicBezTo>
                      <a:pt x="58" y="72"/>
                      <a:pt x="52" y="81"/>
                      <a:pt x="47" y="90"/>
                    </a:cubicBezTo>
                    <a:cubicBezTo>
                      <a:pt x="41" y="98"/>
                      <a:pt x="37" y="108"/>
                      <a:pt x="34" y="119"/>
                    </a:cubicBezTo>
                    <a:cubicBezTo>
                      <a:pt x="32" y="129"/>
                      <a:pt x="30" y="140"/>
                      <a:pt x="30" y="151"/>
                    </a:cubicBezTo>
                    <a:cubicBezTo>
                      <a:pt x="30" y="163"/>
                      <a:pt x="32" y="173"/>
                      <a:pt x="34" y="183"/>
                    </a:cubicBezTo>
                    <a:cubicBezTo>
                      <a:pt x="37" y="194"/>
                      <a:pt x="41" y="203"/>
                      <a:pt x="47" y="212"/>
                    </a:cubicBezTo>
                    <a:cubicBezTo>
                      <a:pt x="52" y="221"/>
                      <a:pt x="58" y="229"/>
                      <a:pt x="66" y="237"/>
                    </a:cubicBezTo>
                    <a:cubicBezTo>
                      <a:pt x="72" y="245"/>
                      <a:pt x="82" y="251"/>
                      <a:pt x="91" y="256"/>
                    </a:cubicBezTo>
                    <a:cubicBezTo>
                      <a:pt x="98" y="261"/>
                      <a:pt x="109" y="266"/>
                      <a:pt x="119" y="269"/>
                    </a:cubicBezTo>
                    <a:cubicBezTo>
                      <a:pt x="129" y="271"/>
                      <a:pt x="140" y="272"/>
                      <a:pt x="152" y="272"/>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sz="900">
                  <a:solidFill>
                    <a:srgbClr val="353535"/>
                  </a:solidFill>
                  <a:latin typeface="Segoe UI Semilight"/>
                </a:endParaRPr>
              </a:p>
            </p:txBody>
          </p:sp>
        </p:grpSp>
        <p:cxnSp>
          <p:nvCxnSpPr>
            <p:cNvPr id="123" name="Straight Arrow Connector 122">
              <a:extLst>
                <a:ext uri="{FF2B5EF4-FFF2-40B4-BE49-F238E27FC236}">
                  <a16:creationId xmlns:a16="http://schemas.microsoft.com/office/drawing/2014/main" id="{D405E256-DAF1-4CA0-8BB0-E744DF6B1C84}"/>
                </a:ext>
              </a:extLst>
            </p:cNvPr>
            <p:cNvCxnSpPr>
              <a:cxnSpLocks/>
            </p:cNvCxnSpPr>
            <p:nvPr/>
          </p:nvCxnSpPr>
          <p:spPr>
            <a:xfrm>
              <a:off x="9043108" y="571113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96EBBE73-4A7C-4723-8E34-F028421AB1D9}"/>
              </a:ext>
            </a:extLst>
          </p:cNvPr>
          <p:cNvGrpSpPr/>
          <p:nvPr/>
        </p:nvGrpSpPr>
        <p:grpSpPr>
          <a:xfrm>
            <a:off x="941980" y="2134011"/>
            <a:ext cx="5221073" cy="2072915"/>
            <a:chOff x="454210" y="1916792"/>
            <a:chExt cx="5733470" cy="2276351"/>
          </a:xfrm>
        </p:grpSpPr>
        <p:sp>
          <p:nvSpPr>
            <p:cNvPr id="14" name="Rectangle 13">
              <a:extLst>
                <a:ext uri="{FF2B5EF4-FFF2-40B4-BE49-F238E27FC236}">
                  <a16:creationId xmlns:a16="http://schemas.microsoft.com/office/drawing/2014/main" id="{21AD7F8D-2E35-4411-8F39-03DE79D4B314}"/>
                </a:ext>
              </a:extLst>
            </p:cNvPr>
            <p:cNvSpPr/>
            <p:nvPr/>
          </p:nvSpPr>
          <p:spPr bwMode="auto">
            <a:xfrm>
              <a:off x="454210" y="1916792"/>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873">
                <a:defRPr/>
              </a:pPr>
              <a:r>
                <a:rPr lang="en-US" sz="2000" kern="0">
                  <a:gradFill>
                    <a:gsLst>
                      <a:gs pos="0">
                        <a:srgbClr val="0078D7"/>
                      </a:gs>
                      <a:gs pos="100000">
                        <a:srgbClr val="0078D7"/>
                      </a:gs>
                    </a:gsLst>
                    <a:lin ang="5400000" scaled="0"/>
                  </a:gradFill>
                  <a:latin typeface="Calibri" panose="020F0502020204030204"/>
                  <a:cs typeface="Segoe UI Semibold" panose="020B0702040204020203" pitchFamily="34" charset="0"/>
                </a:rPr>
                <a:t>Real-time stream processing</a:t>
              </a:r>
            </a:p>
          </p:txBody>
        </p:sp>
        <p:grpSp>
          <p:nvGrpSpPr>
            <p:cNvPr id="124" name="Group 123">
              <a:extLst>
                <a:ext uri="{FF2B5EF4-FFF2-40B4-BE49-F238E27FC236}">
                  <a16:creationId xmlns:a16="http://schemas.microsoft.com/office/drawing/2014/main" id="{16D3219E-3D00-44F5-8C4D-62ACFD9CD544}"/>
                </a:ext>
              </a:extLst>
            </p:cNvPr>
            <p:cNvGrpSpPr/>
            <p:nvPr/>
          </p:nvGrpSpPr>
          <p:grpSpPr>
            <a:xfrm>
              <a:off x="762236" y="2788568"/>
              <a:ext cx="718411" cy="625156"/>
              <a:chOff x="1755775" y="2570163"/>
              <a:chExt cx="1320800" cy="1149351"/>
            </a:xfrm>
          </p:grpSpPr>
          <p:sp>
            <p:nvSpPr>
              <p:cNvPr id="125" name="Freeform 37">
                <a:extLst>
                  <a:ext uri="{FF2B5EF4-FFF2-40B4-BE49-F238E27FC236}">
                    <a16:creationId xmlns:a16="http://schemas.microsoft.com/office/drawing/2014/main" id="{3C74262B-C9F9-4A66-A775-ABB5AC88643E}"/>
                  </a:ext>
                </a:extLst>
              </p:cNvPr>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26" name="Freeform 38">
                <a:extLst>
                  <a:ext uri="{FF2B5EF4-FFF2-40B4-BE49-F238E27FC236}">
                    <a16:creationId xmlns:a16="http://schemas.microsoft.com/office/drawing/2014/main" id="{D7B57F66-B300-46BF-9A49-52E0EEA60E38}"/>
                  </a:ext>
                </a:extLst>
              </p:cNvPr>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27" name="Freeform 39">
                <a:extLst>
                  <a:ext uri="{FF2B5EF4-FFF2-40B4-BE49-F238E27FC236}">
                    <a16:creationId xmlns:a16="http://schemas.microsoft.com/office/drawing/2014/main" id="{A6B9D93A-D22F-4845-B5EB-681C57FA2D3F}"/>
                  </a:ext>
                </a:extLst>
              </p:cNvPr>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28" name="Freeform 40">
                <a:extLst>
                  <a:ext uri="{FF2B5EF4-FFF2-40B4-BE49-F238E27FC236}">
                    <a16:creationId xmlns:a16="http://schemas.microsoft.com/office/drawing/2014/main" id="{885B9B11-89D0-4E62-A5BB-ABCDCDA2E6F5}"/>
                  </a:ext>
                </a:extLst>
              </p:cNvPr>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29" name="Freeform 41">
                <a:extLst>
                  <a:ext uri="{FF2B5EF4-FFF2-40B4-BE49-F238E27FC236}">
                    <a16:creationId xmlns:a16="http://schemas.microsoft.com/office/drawing/2014/main" id="{64E09922-CB0D-49F9-B775-135F6E7F3371}"/>
                  </a:ext>
                </a:extLst>
              </p:cNvPr>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30" name="Freeform 42">
                <a:extLst>
                  <a:ext uri="{FF2B5EF4-FFF2-40B4-BE49-F238E27FC236}">
                    <a16:creationId xmlns:a16="http://schemas.microsoft.com/office/drawing/2014/main" id="{713D17A5-DF82-4879-A439-573F78CA86AC}"/>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31" name="Freeform 43">
                <a:extLst>
                  <a:ext uri="{FF2B5EF4-FFF2-40B4-BE49-F238E27FC236}">
                    <a16:creationId xmlns:a16="http://schemas.microsoft.com/office/drawing/2014/main" id="{3E7DA921-3B05-400A-B376-A0941157B108}"/>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32" name="Freeform 44">
                <a:extLst>
                  <a:ext uri="{FF2B5EF4-FFF2-40B4-BE49-F238E27FC236}">
                    <a16:creationId xmlns:a16="http://schemas.microsoft.com/office/drawing/2014/main" id="{030DFE1D-F0AE-4685-9FD3-E1A644622CFA}"/>
                  </a:ext>
                </a:extLst>
              </p:cNvPr>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33" name="Rectangle 45">
                <a:extLst>
                  <a:ext uri="{FF2B5EF4-FFF2-40B4-BE49-F238E27FC236}">
                    <a16:creationId xmlns:a16="http://schemas.microsoft.com/office/drawing/2014/main" id="{56C17150-0EF3-46C7-B126-D028020FB1BC}"/>
                  </a:ext>
                </a:extLst>
              </p:cNvPr>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34" name="Rectangle 46">
                <a:extLst>
                  <a:ext uri="{FF2B5EF4-FFF2-40B4-BE49-F238E27FC236}">
                    <a16:creationId xmlns:a16="http://schemas.microsoft.com/office/drawing/2014/main" id="{725C9702-450F-4873-AA9B-4EC4B28ADBA3}"/>
                  </a:ext>
                </a:extLst>
              </p:cNvPr>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35" name="Rectangle 47">
                <a:extLst>
                  <a:ext uri="{FF2B5EF4-FFF2-40B4-BE49-F238E27FC236}">
                    <a16:creationId xmlns:a16="http://schemas.microsoft.com/office/drawing/2014/main" id="{87E8CF9C-25F5-4158-B641-E9BDA4223271}"/>
                  </a:ext>
                </a:extLst>
              </p:cNvPr>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36" name="Rectangle 48">
                <a:extLst>
                  <a:ext uri="{FF2B5EF4-FFF2-40B4-BE49-F238E27FC236}">
                    <a16:creationId xmlns:a16="http://schemas.microsoft.com/office/drawing/2014/main" id="{E9BD8596-45A1-4947-8A7C-DB9B5544D4CF}"/>
                  </a:ext>
                </a:extLst>
              </p:cNvPr>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37" name="Rectangle 49">
                <a:extLst>
                  <a:ext uri="{FF2B5EF4-FFF2-40B4-BE49-F238E27FC236}">
                    <a16:creationId xmlns:a16="http://schemas.microsoft.com/office/drawing/2014/main" id="{5B28CCD6-D8B6-4915-ACBE-7BD60ADC365C}"/>
                  </a:ext>
                </a:extLst>
              </p:cNvPr>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38" name="Rectangle 50">
                <a:extLst>
                  <a:ext uri="{FF2B5EF4-FFF2-40B4-BE49-F238E27FC236}">
                    <a16:creationId xmlns:a16="http://schemas.microsoft.com/office/drawing/2014/main" id="{91A82E9E-3D4B-4BE8-B9BF-D30318CF7D5B}"/>
                  </a:ext>
                </a:extLst>
              </p:cNvPr>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39" name="Freeform 51">
                <a:extLst>
                  <a:ext uri="{FF2B5EF4-FFF2-40B4-BE49-F238E27FC236}">
                    <a16:creationId xmlns:a16="http://schemas.microsoft.com/office/drawing/2014/main" id="{7B837604-CFC8-4595-A072-6A0E0ADCA919}"/>
                  </a:ext>
                </a:extLst>
              </p:cNvPr>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0" name="Freeform 52">
                <a:extLst>
                  <a:ext uri="{FF2B5EF4-FFF2-40B4-BE49-F238E27FC236}">
                    <a16:creationId xmlns:a16="http://schemas.microsoft.com/office/drawing/2014/main" id="{1807478F-90EC-4E9A-9B6B-79695AC3E5DE}"/>
                  </a:ext>
                </a:extLst>
              </p:cNvPr>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1" name="Freeform 53">
                <a:extLst>
                  <a:ext uri="{FF2B5EF4-FFF2-40B4-BE49-F238E27FC236}">
                    <a16:creationId xmlns:a16="http://schemas.microsoft.com/office/drawing/2014/main" id="{C058B199-370A-4046-B53C-C315EF9C5CF7}"/>
                  </a:ext>
                </a:extLst>
              </p:cNvPr>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2" name="Freeform 54">
                <a:extLst>
                  <a:ext uri="{FF2B5EF4-FFF2-40B4-BE49-F238E27FC236}">
                    <a16:creationId xmlns:a16="http://schemas.microsoft.com/office/drawing/2014/main" id="{96117716-51B5-4C5D-A93A-1A9D9C783035}"/>
                  </a:ext>
                </a:extLst>
              </p:cNvPr>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3" name="Freeform 55">
                <a:extLst>
                  <a:ext uri="{FF2B5EF4-FFF2-40B4-BE49-F238E27FC236}">
                    <a16:creationId xmlns:a16="http://schemas.microsoft.com/office/drawing/2014/main" id="{E830BB48-D73A-4601-90B4-C2A1C760BDD6}"/>
                  </a:ext>
                </a:extLst>
              </p:cNvPr>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4" name="Freeform 56">
                <a:extLst>
                  <a:ext uri="{FF2B5EF4-FFF2-40B4-BE49-F238E27FC236}">
                    <a16:creationId xmlns:a16="http://schemas.microsoft.com/office/drawing/2014/main" id="{655A91EC-8506-4E69-A1A4-36FEFEA32FA9}"/>
                  </a:ext>
                </a:extLst>
              </p:cNvPr>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5" name="Freeform 57">
                <a:extLst>
                  <a:ext uri="{FF2B5EF4-FFF2-40B4-BE49-F238E27FC236}">
                    <a16:creationId xmlns:a16="http://schemas.microsoft.com/office/drawing/2014/main" id="{62A214E8-A925-4AA6-B1EC-F5ABFED9AAFF}"/>
                  </a:ext>
                </a:extLst>
              </p:cNvPr>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6" name="Rectangle 58">
                <a:extLst>
                  <a:ext uri="{FF2B5EF4-FFF2-40B4-BE49-F238E27FC236}">
                    <a16:creationId xmlns:a16="http://schemas.microsoft.com/office/drawing/2014/main" id="{669C969B-5608-481A-B038-8F0748A64733}"/>
                  </a:ext>
                </a:extLst>
              </p:cNvPr>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7" name="Rectangle 59">
                <a:extLst>
                  <a:ext uri="{FF2B5EF4-FFF2-40B4-BE49-F238E27FC236}">
                    <a16:creationId xmlns:a16="http://schemas.microsoft.com/office/drawing/2014/main" id="{2E6B3DBF-B2AC-4A6E-B694-B56C64260F25}"/>
                  </a:ext>
                </a:extLst>
              </p:cNvPr>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8" name="Freeform 60">
                <a:extLst>
                  <a:ext uri="{FF2B5EF4-FFF2-40B4-BE49-F238E27FC236}">
                    <a16:creationId xmlns:a16="http://schemas.microsoft.com/office/drawing/2014/main" id="{54278DBD-6201-42B4-B75F-00A855BA53CB}"/>
                  </a:ext>
                </a:extLst>
              </p:cNvPr>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9" name="Freeform 61">
                <a:extLst>
                  <a:ext uri="{FF2B5EF4-FFF2-40B4-BE49-F238E27FC236}">
                    <a16:creationId xmlns:a16="http://schemas.microsoft.com/office/drawing/2014/main" id="{AC5A8729-BD6B-4870-81BF-75A139B30B68}"/>
                  </a:ext>
                </a:extLst>
              </p:cNvPr>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0" name="Freeform 62">
                <a:extLst>
                  <a:ext uri="{FF2B5EF4-FFF2-40B4-BE49-F238E27FC236}">
                    <a16:creationId xmlns:a16="http://schemas.microsoft.com/office/drawing/2014/main" id="{3C2F84AC-862C-47F9-B8A2-69BC3D67D656}"/>
                  </a:ext>
                </a:extLst>
              </p:cNvPr>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1" name="Freeform 63">
                <a:extLst>
                  <a:ext uri="{FF2B5EF4-FFF2-40B4-BE49-F238E27FC236}">
                    <a16:creationId xmlns:a16="http://schemas.microsoft.com/office/drawing/2014/main" id="{80F9D601-09A9-4745-B6FF-156C9D9F0927}"/>
                  </a:ext>
                </a:extLst>
              </p:cNvPr>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2" name="Freeform 64">
                <a:extLst>
                  <a:ext uri="{FF2B5EF4-FFF2-40B4-BE49-F238E27FC236}">
                    <a16:creationId xmlns:a16="http://schemas.microsoft.com/office/drawing/2014/main" id="{930AF965-E738-4FE9-A2A4-40E11E2CBB50}"/>
                  </a:ext>
                </a:extLst>
              </p:cNvPr>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3" name="Freeform 65">
                <a:extLst>
                  <a:ext uri="{FF2B5EF4-FFF2-40B4-BE49-F238E27FC236}">
                    <a16:creationId xmlns:a16="http://schemas.microsoft.com/office/drawing/2014/main" id="{0CAF94EB-E134-489A-BEAC-29D0E3146681}"/>
                  </a:ext>
                </a:extLst>
              </p:cNvPr>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4" name="Freeform 66">
                <a:extLst>
                  <a:ext uri="{FF2B5EF4-FFF2-40B4-BE49-F238E27FC236}">
                    <a16:creationId xmlns:a16="http://schemas.microsoft.com/office/drawing/2014/main" id="{64E92A2A-3646-4BFE-96C6-F05F234A9C30}"/>
                  </a:ext>
                </a:extLst>
              </p:cNvPr>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5" name="Freeform 67">
                <a:extLst>
                  <a:ext uri="{FF2B5EF4-FFF2-40B4-BE49-F238E27FC236}">
                    <a16:creationId xmlns:a16="http://schemas.microsoft.com/office/drawing/2014/main" id="{93B96EA0-7736-47E2-8197-122E6EC026F6}"/>
                  </a:ext>
                </a:extLst>
              </p:cNvPr>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6" name="Freeform 68">
                <a:extLst>
                  <a:ext uri="{FF2B5EF4-FFF2-40B4-BE49-F238E27FC236}">
                    <a16:creationId xmlns:a16="http://schemas.microsoft.com/office/drawing/2014/main" id="{6F1E5BFA-8AA9-422F-94CC-960CFC032A2D}"/>
                  </a:ext>
                </a:extLst>
              </p:cNvPr>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7" name="Freeform 69">
                <a:extLst>
                  <a:ext uri="{FF2B5EF4-FFF2-40B4-BE49-F238E27FC236}">
                    <a16:creationId xmlns:a16="http://schemas.microsoft.com/office/drawing/2014/main" id="{0015DC74-6E00-44F4-92CD-4EE4F641E3A1}"/>
                  </a:ext>
                </a:extLst>
              </p:cNvPr>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8" name="Freeform 70">
                <a:extLst>
                  <a:ext uri="{FF2B5EF4-FFF2-40B4-BE49-F238E27FC236}">
                    <a16:creationId xmlns:a16="http://schemas.microsoft.com/office/drawing/2014/main" id="{208263A1-681A-47E4-9B9A-5EFA313BFCE2}"/>
                  </a:ext>
                </a:extLst>
              </p:cNvPr>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9" name="Freeform 71">
                <a:extLst>
                  <a:ext uri="{FF2B5EF4-FFF2-40B4-BE49-F238E27FC236}">
                    <a16:creationId xmlns:a16="http://schemas.microsoft.com/office/drawing/2014/main" id="{CE603704-64F1-404B-BE3B-111B891A34ED}"/>
                  </a:ext>
                </a:extLst>
              </p:cNvPr>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60" name="Freeform 72">
                <a:extLst>
                  <a:ext uri="{FF2B5EF4-FFF2-40B4-BE49-F238E27FC236}">
                    <a16:creationId xmlns:a16="http://schemas.microsoft.com/office/drawing/2014/main" id="{5D2844BF-F233-411A-9219-28BF62B1C94D}"/>
                  </a:ext>
                </a:extLst>
              </p:cNvPr>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61" name="Freeform 73">
                <a:extLst>
                  <a:ext uri="{FF2B5EF4-FFF2-40B4-BE49-F238E27FC236}">
                    <a16:creationId xmlns:a16="http://schemas.microsoft.com/office/drawing/2014/main" id="{2637A266-24CA-4783-BD10-22E3211EEAC1}"/>
                  </a:ext>
                </a:extLst>
              </p:cNvPr>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62" name="Freeform 74">
                <a:extLst>
                  <a:ext uri="{FF2B5EF4-FFF2-40B4-BE49-F238E27FC236}">
                    <a16:creationId xmlns:a16="http://schemas.microsoft.com/office/drawing/2014/main" id="{22649954-301B-4E05-8232-8493B21599C8}"/>
                  </a:ext>
                </a:extLst>
              </p:cNvPr>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63" name="Freeform 75">
                <a:extLst>
                  <a:ext uri="{FF2B5EF4-FFF2-40B4-BE49-F238E27FC236}">
                    <a16:creationId xmlns:a16="http://schemas.microsoft.com/office/drawing/2014/main" id="{D7652748-2B50-4F73-B40B-7E74C2C9D3FA}"/>
                  </a:ext>
                </a:extLst>
              </p:cNvPr>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64" name="Rectangle 76">
                <a:extLst>
                  <a:ext uri="{FF2B5EF4-FFF2-40B4-BE49-F238E27FC236}">
                    <a16:creationId xmlns:a16="http://schemas.microsoft.com/office/drawing/2014/main" id="{CC75731B-DB16-4362-8C82-B5EDFFC880EB}"/>
                  </a:ext>
                </a:extLst>
              </p:cNvPr>
              <p:cNvSpPr>
                <a:spLocks noChangeArrowheads="1"/>
              </p:cNvSpPr>
              <p:nvPr/>
            </p:nvSpPr>
            <p:spPr bwMode="auto">
              <a:xfrm>
                <a:off x="1778000" y="2617788"/>
                <a:ext cx="285750" cy="3397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65" name="Rectangle 77">
                <a:extLst>
                  <a:ext uri="{FF2B5EF4-FFF2-40B4-BE49-F238E27FC236}">
                    <a16:creationId xmlns:a16="http://schemas.microsoft.com/office/drawing/2014/main" id="{185C5F76-7F49-441C-8020-ACB5AC06812D}"/>
                  </a:ext>
                </a:extLst>
              </p:cNvPr>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66" name="Oval 78">
                <a:extLst>
                  <a:ext uri="{FF2B5EF4-FFF2-40B4-BE49-F238E27FC236}">
                    <a16:creationId xmlns:a16="http://schemas.microsoft.com/office/drawing/2014/main" id="{4284DC79-6930-44AF-B6F7-CFD15B7D9454}"/>
                  </a:ext>
                </a:extLst>
              </p:cNvPr>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67" name="Oval 79">
                <a:extLst>
                  <a:ext uri="{FF2B5EF4-FFF2-40B4-BE49-F238E27FC236}">
                    <a16:creationId xmlns:a16="http://schemas.microsoft.com/office/drawing/2014/main" id="{D0D4277F-DD2C-4712-B632-B9C8E9F30555}"/>
                  </a:ext>
                </a:extLst>
              </p:cNvPr>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68" name="Freeform 80">
                <a:extLst>
                  <a:ext uri="{FF2B5EF4-FFF2-40B4-BE49-F238E27FC236}">
                    <a16:creationId xmlns:a16="http://schemas.microsoft.com/office/drawing/2014/main" id="{0FD2E38F-5DD3-4AF2-914C-1F775C5A87BD}"/>
                  </a:ext>
                </a:extLst>
              </p:cNvPr>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69" name="Freeform 81">
                <a:extLst>
                  <a:ext uri="{FF2B5EF4-FFF2-40B4-BE49-F238E27FC236}">
                    <a16:creationId xmlns:a16="http://schemas.microsoft.com/office/drawing/2014/main" id="{EDDEAC9F-86AC-4BCA-BB88-EF37638829BF}"/>
                  </a:ext>
                </a:extLst>
              </p:cNvPr>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70" name="Freeform 82">
                <a:extLst>
                  <a:ext uri="{FF2B5EF4-FFF2-40B4-BE49-F238E27FC236}">
                    <a16:creationId xmlns:a16="http://schemas.microsoft.com/office/drawing/2014/main" id="{CA114E5E-282A-4FBB-A54A-E01C6955B959}"/>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71" name="Freeform 83">
                <a:extLst>
                  <a:ext uri="{FF2B5EF4-FFF2-40B4-BE49-F238E27FC236}">
                    <a16:creationId xmlns:a16="http://schemas.microsoft.com/office/drawing/2014/main" id="{193A2FD2-F056-422C-B036-DA55BC79DDF5}"/>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72" name="Freeform 84">
                <a:extLst>
                  <a:ext uri="{FF2B5EF4-FFF2-40B4-BE49-F238E27FC236}">
                    <a16:creationId xmlns:a16="http://schemas.microsoft.com/office/drawing/2014/main" id="{1EF0DD70-A4BF-4CCF-B5B1-32D7A64B553B}"/>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73" name="Freeform 85">
                <a:extLst>
                  <a:ext uri="{FF2B5EF4-FFF2-40B4-BE49-F238E27FC236}">
                    <a16:creationId xmlns:a16="http://schemas.microsoft.com/office/drawing/2014/main" id="{8AF746FE-07D4-4E75-8E74-249611947852}"/>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74" name="Freeform 86">
                <a:extLst>
                  <a:ext uri="{FF2B5EF4-FFF2-40B4-BE49-F238E27FC236}">
                    <a16:creationId xmlns:a16="http://schemas.microsoft.com/office/drawing/2014/main" id="{44B96589-8B0C-482C-98AA-FE973EE85318}"/>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75" name="Freeform 87">
                <a:extLst>
                  <a:ext uri="{FF2B5EF4-FFF2-40B4-BE49-F238E27FC236}">
                    <a16:creationId xmlns:a16="http://schemas.microsoft.com/office/drawing/2014/main" id="{93436096-4F5C-4F4C-B21C-131329FC82A1}"/>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76" name="Freeform 88">
                <a:extLst>
                  <a:ext uri="{FF2B5EF4-FFF2-40B4-BE49-F238E27FC236}">
                    <a16:creationId xmlns:a16="http://schemas.microsoft.com/office/drawing/2014/main" id="{A6F3D0E0-D103-41E6-87B4-2020730CBD31}"/>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77" name="Freeform 89">
                <a:extLst>
                  <a:ext uri="{FF2B5EF4-FFF2-40B4-BE49-F238E27FC236}">
                    <a16:creationId xmlns:a16="http://schemas.microsoft.com/office/drawing/2014/main" id="{8F309118-76E8-4A9A-BEF7-EEA3B5268795}"/>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sp>
          <p:nvSpPr>
            <p:cNvPr id="179" name="Rectangle 47">
              <a:extLst>
                <a:ext uri="{FF2B5EF4-FFF2-40B4-BE49-F238E27FC236}">
                  <a16:creationId xmlns:a16="http://schemas.microsoft.com/office/drawing/2014/main" id="{017236C0-1C43-4134-AC95-58040EC8CBC1}"/>
                </a:ext>
              </a:extLst>
            </p:cNvPr>
            <p:cNvSpPr>
              <a:spLocks noChangeArrowheads="1"/>
            </p:cNvSpPr>
            <p:nvPr/>
          </p:nvSpPr>
          <p:spPr bwMode="auto">
            <a:xfrm>
              <a:off x="951790" y="3774773"/>
              <a:ext cx="1400385"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Millions of devices feed </a:t>
              </a:r>
              <a:b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into Stream Analytics</a:t>
              </a:r>
              <a:endParaRPr lang="en-US" altLang="en-US" sz="1098" kern="0">
                <a:gradFill>
                  <a:gsLst>
                    <a:gs pos="0">
                      <a:srgbClr val="353535"/>
                    </a:gs>
                    <a:gs pos="100000">
                      <a:srgbClr val="353535"/>
                    </a:gs>
                  </a:gsLst>
                  <a:lin ang="16200000" scaled="1"/>
                </a:gradFill>
                <a:latin typeface="Calibri" panose="020F0502020204030204"/>
                <a:cs typeface="Segoe UI Semibold" panose="020B0702040204020203" pitchFamily="34" charset="0"/>
              </a:endParaRPr>
            </a:p>
          </p:txBody>
        </p:sp>
        <p:cxnSp>
          <p:nvCxnSpPr>
            <p:cNvPr id="180" name="Straight Arrow Connector 179">
              <a:extLst>
                <a:ext uri="{FF2B5EF4-FFF2-40B4-BE49-F238E27FC236}">
                  <a16:creationId xmlns:a16="http://schemas.microsoft.com/office/drawing/2014/main" id="{DD947475-FB1D-4E75-BC8D-AEBDC2AC8951}"/>
                </a:ext>
              </a:extLst>
            </p:cNvPr>
            <p:cNvCxnSpPr>
              <a:cxnSpLocks/>
            </p:cNvCxnSpPr>
            <p:nvPr/>
          </p:nvCxnSpPr>
          <p:spPr>
            <a:xfrm>
              <a:off x="148384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181" name="Group 180">
              <a:extLst>
                <a:ext uri="{FF2B5EF4-FFF2-40B4-BE49-F238E27FC236}">
                  <a16:creationId xmlns:a16="http://schemas.microsoft.com/office/drawing/2014/main" id="{74155FE1-721E-43F3-818A-7136CCA75887}"/>
                </a:ext>
              </a:extLst>
            </p:cNvPr>
            <p:cNvGrpSpPr/>
            <p:nvPr/>
          </p:nvGrpSpPr>
          <p:grpSpPr>
            <a:xfrm>
              <a:off x="1885584" y="2877820"/>
              <a:ext cx="600318" cy="467142"/>
              <a:chOff x="3708400" y="2781301"/>
              <a:chExt cx="930275" cy="723900"/>
            </a:xfrm>
          </p:grpSpPr>
          <p:sp>
            <p:nvSpPr>
              <p:cNvPr id="182" name="Freeform 90">
                <a:extLst>
                  <a:ext uri="{FF2B5EF4-FFF2-40B4-BE49-F238E27FC236}">
                    <a16:creationId xmlns:a16="http://schemas.microsoft.com/office/drawing/2014/main" id="{7BA44BC5-FE2D-4685-9833-580606C18E61}"/>
                  </a:ext>
                </a:extLst>
              </p:cNvPr>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83" name="Freeform 91">
                <a:extLst>
                  <a:ext uri="{FF2B5EF4-FFF2-40B4-BE49-F238E27FC236}">
                    <a16:creationId xmlns:a16="http://schemas.microsoft.com/office/drawing/2014/main" id="{8238E471-3093-4C80-9C37-C1A4CA680F69}"/>
                  </a:ext>
                </a:extLst>
              </p:cNvPr>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84" name="Freeform 92">
                <a:extLst>
                  <a:ext uri="{FF2B5EF4-FFF2-40B4-BE49-F238E27FC236}">
                    <a16:creationId xmlns:a16="http://schemas.microsoft.com/office/drawing/2014/main" id="{7766609D-7DED-4260-90C0-82002415F49A}"/>
                  </a:ext>
                </a:extLst>
              </p:cNvPr>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85" name="Freeform 93">
                <a:extLst>
                  <a:ext uri="{FF2B5EF4-FFF2-40B4-BE49-F238E27FC236}">
                    <a16:creationId xmlns:a16="http://schemas.microsoft.com/office/drawing/2014/main" id="{4E9EF1E1-0146-4ECD-B69F-19D69F05EA69}"/>
                  </a:ext>
                </a:extLst>
              </p:cNvPr>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86" name="Freeform 94">
                <a:extLst>
                  <a:ext uri="{FF2B5EF4-FFF2-40B4-BE49-F238E27FC236}">
                    <a16:creationId xmlns:a16="http://schemas.microsoft.com/office/drawing/2014/main" id="{8EC885EF-05E7-4332-B885-907605E7BD53}"/>
                  </a:ext>
                </a:extLst>
              </p:cNvPr>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87" name="Freeform 95">
                <a:extLst>
                  <a:ext uri="{FF2B5EF4-FFF2-40B4-BE49-F238E27FC236}">
                    <a16:creationId xmlns:a16="http://schemas.microsoft.com/office/drawing/2014/main" id="{972022C8-879A-4BC7-81AE-18F3CDD7814A}"/>
                  </a:ext>
                </a:extLst>
              </p:cNvPr>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88" name="Freeform 96">
                <a:extLst>
                  <a:ext uri="{FF2B5EF4-FFF2-40B4-BE49-F238E27FC236}">
                    <a16:creationId xmlns:a16="http://schemas.microsoft.com/office/drawing/2014/main" id="{211F96D6-71F1-4599-8E2E-FD5926B78A06}"/>
                  </a:ext>
                </a:extLst>
              </p:cNvPr>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89" name="Freeform 97">
                <a:extLst>
                  <a:ext uri="{FF2B5EF4-FFF2-40B4-BE49-F238E27FC236}">
                    <a16:creationId xmlns:a16="http://schemas.microsoft.com/office/drawing/2014/main" id="{A90F311A-B72A-44FB-AC96-27EB7E603D1A}"/>
                  </a:ext>
                </a:extLst>
              </p:cNvPr>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sp>
          <p:nvSpPr>
            <p:cNvPr id="192" name="Rectangle: Rounded Corners 191">
              <a:extLst>
                <a:ext uri="{FF2B5EF4-FFF2-40B4-BE49-F238E27FC236}">
                  <a16:creationId xmlns:a16="http://schemas.microsoft.com/office/drawing/2014/main" id="{D1F910DE-0E56-4F8B-A8FD-650CE365FD2A}"/>
                </a:ext>
              </a:extLst>
            </p:cNvPr>
            <p:cNvSpPr/>
            <p:nvPr/>
          </p:nvSpPr>
          <p:spPr bwMode="auto">
            <a:xfrm>
              <a:off x="2911880" y="2622692"/>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3" name="Group 192">
              <a:extLst>
                <a:ext uri="{FF2B5EF4-FFF2-40B4-BE49-F238E27FC236}">
                  <a16:creationId xmlns:a16="http://schemas.microsoft.com/office/drawing/2014/main" id="{718CC4CF-2525-4815-8852-62CD5C82882B}"/>
                </a:ext>
              </a:extLst>
            </p:cNvPr>
            <p:cNvGrpSpPr/>
            <p:nvPr/>
          </p:nvGrpSpPr>
          <p:grpSpPr>
            <a:xfrm>
              <a:off x="2915340" y="2507238"/>
              <a:ext cx="452260" cy="417074"/>
              <a:chOff x="7989965" y="5173839"/>
              <a:chExt cx="308230" cy="284249"/>
            </a:xfrm>
          </p:grpSpPr>
          <p:sp>
            <p:nvSpPr>
              <p:cNvPr id="194" name="Rectangle 193">
                <a:extLst>
                  <a:ext uri="{FF2B5EF4-FFF2-40B4-BE49-F238E27FC236}">
                    <a16:creationId xmlns:a16="http://schemas.microsoft.com/office/drawing/2014/main" id="{16AA8108-641E-4100-89C2-C7874EBADD32}"/>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5" name="Group 194">
                <a:extLst>
                  <a:ext uri="{FF2B5EF4-FFF2-40B4-BE49-F238E27FC236}">
                    <a16:creationId xmlns:a16="http://schemas.microsoft.com/office/drawing/2014/main" id="{9AD58A32-5978-4F75-97F7-B9583BC7C5A5}"/>
                  </a:ext>
                </a:extLst>
              </p:cNvPr>
              <p:cNvGrpSpPr/>
              <p:nvPr/>
            </p:nvGrpSpPr>
            <p:grpSpPr>
              <a:xfrm>
                <a:off x="7989965" y="5173839"/>
                <a:ext cx="308230" cy="284249"/>
                <a:chOff x="7875624" y="5410159"/>
                <a:chExt cx="308230" cy="284249"/>
              </a:xfrm>
            </p:grpSpPr>
            <p:sp>
              <p:nvSpPr>
                <p:cNvPr id="196" name="Freeform 17">
                  <a:extLst>
                    <a:ext uri="{FF2B5EF4-FFF2-40B4-BE49-F238E27FC236}">
                      <a16:creationId xmlns:a16="http://schemas.microsoft.com/office/drawing/2014/main" id="{FCAAE2C8-DD0E-4706-8AE0-3848ADB4446D}"/>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nvGrpSpPr>
                <p:cNvPr id="197" name="Group 196">
                  <a:extLst>
                    <a:ext uri="{FF2B5EF4-FFF2-40B4-BE49-F238E27FC236}">
                      <a16:creationId xmlns:a16="http://schemas.microsoft.com/office/drawing/2014/main" id="{19336598-DF6A-486B-B0B8-5E6481B30847}"/>
                    </a:ext>
                  </a:extLst>
                </p:cNvPr>
                <p:cNvGrpSpPr/>
                <p:nvPr/>
              </p:nvGrpSpPr>
              <p:grpSpPr>
                <a:xfrm>
                  <a:off x="7875624" y="5410159"/>
                  <a:ext cx="308230" cy="284249"/>
                  <a:chOff x="7875624" y="5410159"/>
                  <a:chExt cx="308230" cy="284249"/>
                </a:xfrm>
              </p:grpSpPr>
              <p:sp>
                <p:nvSpPr>
                  <p:cNvPr id="198" name="Freeform 15">
                    <a:extLst>
                      <a:ext uri="{FF2B5EF4-FFF2-40B4-BE49-F238E27FC236}">
                        <a16:creationId xmlns:a16="http://schemas.microsoft.com/office/drawing/2014/main" id="{4014F543-DBB8-4E46-84D4-D727ABF59914}"/>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199" name="Freeform 16">
                    <a:extLst>
                      <a:ext uri="{FF2B5EF4-FFF2-40B4-BE49-F238E27FC236}">
                        <a16:creationId xmlns:a16="http://schemas.microsoft.com/office/drawing/2014/main" id="{E69CF32C-7820-4B89-ABA8-0880A8C4DE82}"/>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200" name="Freeform 19">
                    <a:extLst>
                      <a:ext uri="{FF2B5EF4-FFF2-40B4-BE49-F238E27FC236}">
                        <a16:creationId xmlns:a16="http://schemas.microsoft.com/office/drawing/2014/main" id="{9327995E-262B-457B-8243-3B520AF1B38B}"/>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grpSp>
        </p:grpSp>
        <p:cxnSp>
          <p:nvCxnSpPr>
            <p:cNvPr id="201" name="Straight Arrow Connector 200">
              <a:extLst>
                <a:ext uri="{FF2B5EF4-FFF2-40B4-BE49-F238E27FC236}">
                  <a16:creationId xmlns:a16="http://schemas.microsoft.com/office/drawing/2014/main" id="{DECBC327-4E99-4E9F-A964-2F30BF1B13BA}"/>
                </a:ext>
              </a:extLst>
            </p:cNvPr>
            <p:cNvCxnSpPr>
              <a:cxnSpLocks/>
            </p:cNvCxnSpPr>
            <p:nvPr/>
          </p:nvCxnSpPr>
          <p:spPr>
            <a:xfrm>
              <a:off x="248460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4" name="Rectangle 107">
              <a:extLst>
                <a:ext uri="{FF2B5EF4-FFF2-40B4-BE49-F238E27FC236}">
                  <a16:creationId xmlns:a16="http://schemas.microsoft.com/office/drawing/2014/main" id="{932F0973-37E5-4252-86FD-8306520777FF}"/>
                </a:ext>
              </a:extLst>
            </p:cNvPr>
            <p:cNvSpPr>
              <a:spLocks noChangeArrowheads="1"/>
            </p:cNvSpPr>
            <p:nvPr/>
          </p:nvSpPr>
          <p:spPr bwMode="auto">
            <a:xfrm>
              <a:off x="3932710" y="3032363"/>
              <a:ext cx="59613" cy="60503"/>
            </a:xfrm>
            <a:prstGeom prst="rect">
              <a:avLst/>
            </a:prstGeom>
            <a:solidFill>
              <a:schemeClr val="accent1"/>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05" name="Rectangle 108">
              <a:extLst>
                <a:ext uri="{FF2B5EF4-FFF2-40B4-BE49-F238E27FC236}">
                  <a16:creationId xmlns:a16="http://schemas.microsoft.com/office/drawing/2014/main" id="{E0FE5DE9-AC51-4202-991F-94E698D52DF1}"/>
                </a:ext>
              </a:extLst>
            </p:cNvPr>
            <p:cNvSpPr>
              <a:spLocks noChangeArrowheads="1"/>
            </p:cNvSpPr>
            <p:nvPr/>
          </p:nvSpPr>
          <p:spPr bwMode="auto">
            <a:xfrm>
              <a:off x="4021684" y="3032363"/>
              <a:ext cx="60503" cy="60503"/>
            </a:xfrm>
            <a:prstGeom prst="rect">
              <a:avLst/>
            </a:prstGeom>
            <a:solidFill>
              <a:schemeClr val="accent1"/>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10" name="Rectangle 109">
              <a:extLst>
                <a:ext uri="{FF2B5EF4-FFF2-40B4-BE49-F238E27FC236}">
                  <a16:creationId xmlns:a16="http://schemas.microsoft.com/office/drawing/2014/main" id="{69CBB896-02A1-43F6-849C-FAFF9E2BB3F8}"/>
                </a:ext>
              </a:extLst>
            </p:cNvPr>
            <p:cNvSpPr>
              <a:spLocks noChangeArrowheads="1"/>
            </p:cNvSpPr>
            <p:nvPr/>
          </p:nvSpPr>
          <p:spPr bwMode="auto">
            <a:xfrm>
              <a:off x="4112438" y="3032363"/>
              <a:ext cx="60503" cy="60503"/>
            </a:xfrm>
            <a:prstGeom prst="rect">
              <a:avLst/>
            </a:prstGeom>
            <a:solidFill>
              <a:schemeClr val="accent1"/>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11" name="Rectangle 110">
              <a:extLst>
                <a:ext uri="{FF2B5EF4-FFF2-40B4-BE49-F238E27FC236}">
                  <a16:creationId xmlns:a16="http://schemas.microsoft.com/office/drawing/2014/main" id="{91A996D6-8662-4263-811D-44B852F9A863}"/>
                </a:ext>
              </a:extLst>
            </p:cNvPr>
            <p:cNvSpPr>
              <a:spLocks noChangeArrowheads="1"/>
            </p:cNvSpPr>
            <p:nvPr/>
          </p:nvSpPr>
          <p:spPr bwMode="auto">
            <a:xfrm>
              <a:off x="4202301" y="3032363"/>
              <a:ext cx="61393" cy="60503"/>
            </a:xfrm>
            <a:prstGeom prst="rect">
              <a:avLst/>
            </a:prstGeom>
            <a:solidFill>
              <a:schemeClr val="accent1"/>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12" name="Rectangle 111">
              <a:extLst>
                <a:ext uri="{FF2B5EF4-FFF2-40B4-BE49-F238E27FC236}">
                  <a16:creationId xmlns:a16="http://schemas.microsoft.com/office/drawing/2014/main" id="{07E0BCE7-6530-47EA-90F7-63F73593E23F}"/>
                </a:ext>
              </a:extLst>
            </p:cNvPr>
            <p:cNvSpPr>
              <a:spLocks noChangeArrowheads="1"/>
            </p:cNvSpPr>
            <p:nvPr/>
          </p:nvSpPr>
          <p:spPr bwMode="auto">
            <a:xfrm>
              <a:off x="3932710" y="3123117"/>
              <a:ext cx="59613" cy="58723"/>
            </a:xfrm>
            <a:prstGeom prst="rect">
              <a:avLst/>
            </a:prstGeom>
            <a:solidFill>
              <a:schemeClr val="accent1"/>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13" name="Rectangle 112">
              <a:extLst>
                <a:ext uri="{FF2B5EF4-FFF2-40B4-BE49-F238E27FC236}">
                  <a16:creationId xmlns:a16="http://schemas.microsoft.com/office/drawing/2014/main" id="{A080D741-8305-4D16-B342-91A19CAE4244}"/>
                </a:ext>
              </a:extLst>
            </p:cNvPr>
            <p:cNvSpPr>
              <a:spLocks noChangeArrowheads="1"/>
            </p:cNvSpPr>
            <p:nvPr/>
          </p:nvSpPr>
          <p:spPr bwMode="auto">
            <a:xfrm>
              <a:off x="4021684" y="3123117"/>
              <a:ext cx="60503" cy="58723"/>
            </a:xfrm>
            <a:prstGeom prst="rect">
              <a:avLst/>
            </a:prstGeom>
            <a:solidFill>
              <a:schemeClr val="accent1"/>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14" name="Rectangle 113">
              <a:extLst>
                <a:ext uri="{FF2B5EF4-FFF2-40B4-BE49-F238E27FC236}">
                  <a16:creationId xmlns:a16="http://schemas.microsoft.com/office/drawing/2014/main" id="{9BC15BDF-88DF-4EF9-BA7A-D8FB5237E657}"/>
                </a:ext>
              </a:extLst>
            </p:cNvPr>
            <p:cNvSpPr>
              <a:spLocks noChangeArrowheads="1"/>
            </p:cNvSpPr>
            <p:nvPr/>
          </p:nvSpPr>
          <p:spPr bwMode="auto">
            <a:xfrm>
              <a:off x="4112438" y="3123117"/>
              <a:ext cx="60503" cy="58723"/>
            </a:xfrm>
            <a:prstGeom prst="rect">
              <a:avLst/>
            </a:prstGeom>
            <a:solidFill>
              <a:schemeClr val="accent1"/>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15" name="Rectangle 114">
              <a:extLst>
                <a:ext uri="{FF2B5EF4-FFF2-40B4-BE49-F238E27FC236}">
                  <a16:creationId xmlns:a16="http://schemas.microsoft.com/office/drawing/2014/main" id="{3A98EE09-B521-4423-BE9D-711B7B33966C}"/>
                </a:ext>
              </a:extLst>
            </p:cNvPr>
            <p:cNvSpPr>
              <a:spLocks noChangeArrowheads="1"/>
            </p:cNvSpPr>
            <p:nvPr/>
          </p:nvSpPr>
          <p:spPr bwMode="auto">
            <a:xfrm>
              <a:off x="4202301" y="3123117"/>
              <a:ext cx="61393" cy="58723"/>
            </a:xfrm>
            <a:prstGeom prst="rect">
              <a:avLst/>
            </a:prstGeom>
            <a:solidFill>
              <a:schemeClr val="accent1"/>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16" name="Rectangle 115">
              <a:extLst>
                <a:ext uri="{FF2B5EF4-FFF2-40B4-BE49-F238E27FC236}">
                  <a16:creationId xmlns:a16="http://schemas.microsoft.com/office/drawing/2014/main" id="{DB49DE42-AB89-4185-AC7D-51142BFAFBE0}"/>
                </a:ext>
              </a:extLst>
            </p:cNvPr>
            <p:cNvSpPr>
              <a:spLocks noChangeArrowheads="1"/>
            </p:cNvSpPr>
            <p:nvPr/>
          </p:nvSpPr>
          <p:spPr bwMode="auto">
            <a:xfrm>
              <a:off x="3152342" y="3024344"/>
              <a:ext cx="58723" cy="59613"/>
            </a:xfrm>
            <a:prstGeom prst="rect">
              <a:avLst/>
            </a:prstGeom>
            <a:solidFill>
              <a:schemeClr val="accent1"/>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17" name="Rectangle 116">
              <a:extLst>
                <a:ext uri="{FF2B5EF4-FFF2-40B4-BE49-F238E27FC236}">
                  <a16:creationId xmlns:a16="http://schemas.microsoft.com/office/drawing/2014/main" id="{17ED48C0-A64A-4CBD-AE53-425B886C3129}"/>
                </a:ext>
              </a:extLst>
            </p:cNvPr>
            <p:cNvSpPr>
              <a:spLocks noChangeArrowheads="1"/>
            </p:cNvSpPr>
            <p:nvPr/>
          </p:nvSpPr>
          <p:spPr bwMode="auto">
            <a:xfrm>
              <a:off x="3286692" y="2938039"/>
              <a:ext cx="59613" cy="61393"/>
            </a:xfrm>
            <a:prstGeom prst="rect">
              <a:avLst/>
            </a:prstGeom>
            <a:solidFill>
              <a:schemeClr val="accent1"/>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18" name="Rectangle 117">
              <a:extLst>
                <a:ext uri="{FF2B5EF4-FFF2-40B4-BE49-F238E27FC236}">
                  <a16:creationId xmlns:a16="http://schemas.microsoft.com/office/drawing/2014/main" id="{82DE44C1-4067-4FE2-A5FF-0EABC4EBF65A}"/>
                </a:ext>
              </a:extLst>
            </p:cNvPr>
            <p:cNvSpPr>
              <a:spLocks noChangeArrowheads="1"/>
            </p:cNvSpPr>
            <p:nvPr/>
          </p:nvSpPr>
          <p:spPr bwMode="auto">
            <a:xfrm>
              <a:off x="3346306" y="3050147"/>
              <a:ext cx="58723" cy="58723"/>
            </a:xfrm>
            <a:prstGeom prst="rect">
              <a:avLst/>
            </a:prstGeom>
            <a:solidFill>
              <a:schemeClr val="accent1"/>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19" name="Rectangle 118">
              <a:extLst>
                <a:ext uri="{FF2B5EF4-FFF2-40B4-BE49-F238E27FC236}">
                  <a16:creationId xmlns:a16="http://schemas.microsoft.com/office/drawing/2014/main" id="{5E03DAF5-5466-42B8-B2EA-97A22C9B72F3}"/>
                </a:ext>
              </a:extLst>
            </p:cNvPr>
            <p:cNvSpPr>
              <a:spLocks noChangeArrowheads="1"/>
            </p:cNvSpPr>
            <p:nvPr/>
          </p:nvSpPr>
          <p:spPr bwMode="auto">
            <a:xfrm>
              <a:off x="3421933" y="2965621"/>
              <a:ext cx="60503" cy="58723"/>
            </a:xfrm>
            <a:prstGeom prst="rect">
              <a:avLst/>
            </a:prstGeom>
            <a:solidFill>
              <a:schemeClr val="accent1"/>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20" name="Rectangle 119">
              <a:extLst>
                <a:ext uri="{FF2B5EF4-FFF2-40B4-BE49-F238E27FC236}">
                  <a16:creationId xmlns:a16="http://schemas.microsoft.com/office/drawing/2014/main" id="{D94E495B-BDA7-4893-B66C-F91633AD70B6}"/>
                </a:ext>
              </a:extLst>
            </p:cNvPr>
            <p:cNvSpPr>
              <a:spLocks noChangeArrowheads="1"/>
            </p:cNvSpPr>
            <p:nvPr/>
          </p:nvSpPr>
          <p:spPr bwMode="auto">
            <a:xfrm>
              <a:off x="3090949" y="3151577"/>
              <a:ext cx="61393" cy="58723"/>
            </a:xfrm>
            <a:prstGeom prst="rect">
              <a:avLst/>
            </a:prstGeom>
            <a:solidFill>
              <a:schemeClr val="accent1"/>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21" name="Rectangle 120">
              <a:extLst>
                <a:ext uri="{FF2B5EF4-FFF2-40B4-BE49-F238E27FC236}">
                  <a16:creationId xmlns:a16="http://schemas.microsoft.com/office/drawing/2014/main" id="{FAE5DF99-D449-451A-93A7-3183B5E30C0E}"/>
                </a:ext>
              </a:extLst>
            </p:cNvPr>
            <p:cNvSpPr>
              <a:spLocks noChangeArrowheads="1"/>
            </p:cNvSpPr>
            <p:nvPr/>
          </p:nvSpPr>
          <p:spPr bwMode="auto">
            <a:xfrm>
              <a:off x="3240426" y="3113319"/>
              <a:ext cx="61393" cy="61393"/>
            </a:xfrm>
            <a:prstGeom prst="rect">
              <a:avLst/>
            </a:prstGeom>
            <a:solidFill>
              <a:schemeClr val="accent1"/>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22" name="Rectangle 121">
              <a:extLst>
                <a:ext uri="{FF2B5EF4-FFF2-40B4-BE49-F238E27FC236}">
                  <a16:creationId xmlns:a16="http://schemas.microsoft.com/office/drawing/2014/main" id="{8F5836EA-2B6D-47DF-95C9-214BE730C7B7}"/>
                </a:ext>
              </a:extLst>
            </p:cNvPr>
            <p:cNvSpPr>
              <a:spLocks noChangeArrowheads="1"/>
            </p:cNvSpPr>
            <p:nvPr/>
          </p:nvSpPr>
          <p:spPr bwMode="auto">
            <a:xfrm>
              <a:off x="3331180" y="3227206"/>
              <a:ext cx="61393" cy="59613"/>
            </a:xfrm>
            <a:prstGeom prst="rect">
              <a:avLst/>
            </a:prstGeom>
            <a:solidFill>
              <a:schemeClr val="accent1"/>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23" name="Rectangle 122">
              <a:extLst>
                <a:ext uri="{FF2B5EF4-FFF2-40B4-BE49-F238E27FC236}">
                  <a16:creationId xmlns:a16="http://schemas.microsoft.com/office/drawing/2014/main" id="{677DE44B-8C59-4B16-95D5-D133123F1221}"/>
                </a:ext>
              </a:extLst>
            </p:cNvPr>
            <p:cNvSpPr>
              <a:spLocks noChangeArrowheads="1"/>
            </p:cNvSpPr>
            <p:nvPr/>
          </p:nvSpPr>
          <p:spPr bwMode="auto">
            <a:xfrm>
              <a:off x="3421933" y="3151577"/>
              <a:ext cx="60503" cy="58723"/>
            </a:xfrm>
            <a:prstGeom prst="rect">
              <a:avLst/>
            </a:prstGeom>
            <a:solidFill>
              <a:schemeClr val="accent1"/>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24" name="Rectangle: Rounded Corners 223">
              <a:extLst>
                <a:ext uri="{FF2B5EF4-FFF2-40B4-BE49-F238E27FC236}">
                  <a16:creationId xmlns:a16="http://schemas.microsoft.com/office/drawing/2014/main" id="{212D50DD-B35A-4071-88C7-655889ED20DA}"/>
                </a:ext>
              </a:extLst>
            </p:cNvPr>
            <p:cNvSpPr/>
            <p:nvPr/>
          </p:nvSpPr>
          <p:spPr bwMode="auto">
            <a:xfrm>
              <a:off x="490479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5" name="Straight Arrow Connector 224">
              <a:extLst>
                <a:ext uri="{FF2B5EF4-FFF2-40B4-BE49-F238E27FC236}">
                  <a16:creationId xmlns:a16="http://schemas.microsoft.com/office/drawing/2014/main" id="{1A6B2D1A-15BB-4683-BA6C-7BBC053599FE}"/>
                </a:ext>
              </a:extLst>
            </p:cNvPr>
            <p:cNvCxnSpPr>
              <a:cxnSpLocks/>
            </p:cNvCxnSpPr>
            <p:nvPr/>
          </p:nvCxnSpPr>
          <p:spPr>
            <a:xfrm>
              <a:off x="3518636"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00063285-4342-4933-913F-C209D3CEAA3B}"/>
                </a:ext>
              </a:extLst>
            </p:cNvPr>
            <p:cNvCxnSpPr>
              <a:cxnSpLocks/>
            </p:cNvCxnSpPr>
            <p:nvPr/>
          </p:nvCxnSpPr>
          <p:spPr>
            <a:xfrm>
              <a:off x="446326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C925FF65-677A-4C28-ACC4-9BE19B182A8B}"/>
                </a:ext>
              </a:extLst>
            </p:cNvPr>
            <p:cNvGrpSpPr/>
            <p:nvPr/>
          </p:nvGrpSpPr>
          <p:grpSpPr>
            <a:xfrm>
              <a:off x="5171026" y="2808584"/>
              <a:ext cx="442398" cy="586046"/>
              <a:chOff x="9212263" y="2652713"/>
              <a:chExt cx="796925" cy="1055688"/>
            </a:xfrm>
          </p:grpSpPr>
          <p:sp>
            <p:nvSpPr>
              <p:cNvPr id="228" name="Freeform 98">
                <a:extLst>
                  <a:ext uri="{FF2B5EF4-FFF2-40B4-BE49-F238E27FC236}">
                    <a16:creationId xmlns:a16="http://schemas.microsoft.com/office/drawing/2014/main" id="{BF8A2005-FF82-436B-8809-48CDE8DDED48}"/>
                  </a:ext>
                </a:extLst>
              </p:cNvPr>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29" name="Freeform 99">
                <a:extLst>
                  <a:ext uri="{FF2B5EF4-FFF2-40B4-BE49-F238E27FC236}">
                    <a16:creationId xmlns:a16="http://schemas.microsoft.com/office/drawing/2014/main" id="{2E7E34F8-39ED-4422-916E-EBF9816172E3}"/>
                  </a:ext>
                </a:extLst>
              </p:cNvPr>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30" name="Freeform 100">
                <a:extLst>
                  <a:ext uri="{FF2B5EF4-FFF2-40B4-BE49-F238E27FC236}">
                    <a16:creationId xmlns:a16="http://schemas.microsoft.com/office/drawing/2014/main" id="{6FF38E74-0418-4749-8CEB-54A056DF54EB}"/>
                  </a:ext>
                </a:extLst>
              </p:cNvPr>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31" name="Oval 101">
                <a:extLst>
                  <a:ext uri="{FF2B5EF4-FFF2-40B4-BE49-F238E27FC236}">
                    <a16:creationId xmlns:a16="http://schemas.microsoft.com/office/drawing/2014/main" id="{94DBD71D-2527-4A12-BCFC-2ED6394806B2}"/>
                  </a:ext>
                </a:extLst>
              </p:cNvPr>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32" name="Oval 102">
                <a:extLst>
                  <a:ext uri="{FF2B5EF4-FFF2-40B4-BE49-F238E27FC236}">
                    <a16:creationId xmlns:a16="http://schemas.microsoft.com/office/drawing/2014/main" id="{39C3AC67-CFA0-4D36-83C9-066B7805C0FD}"/>
                  </a:ext>
                </a:extLst>
              </p:cNvPr>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33" name="Freeform 103">
                <a:extLst>
                  <a:ext uri="{FF2B5EF4-FFF2-40B4-BE49-F238E27FC236}">
                    <a16:creationId xmlns:a16="http://schemas.microsoft.com/office/drawing/2014/main" id="{D08A8DA7-10E6-4CA9-BC38-4021F252325E}"/>
                  </a:ext>
                </a:extLst>
              </p:cNvPr>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34" name="Freeform 104">
                <a:extLst>
                  <a:ext uri="{FF2B5EF4-FFF2-40B4-BE49-F238E27FC236}">
                    <a16:creationId xmlns:a16="http://schemas.microsoft.com/office/drawing/2014/main" id="{FE0846DC-62E7-4D84-97B8-44FAA77E3BD7}"/>
                  </a:ext>
                </a:extLst>
              </p:cNvPr>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35" name="Freeform 105">
                <a:extLst>
                  <a:ext uri="{FF2B5EF4-FFF2-40B4-BE49-F238E27FC236}">
                    <a16:creationId xmlns:a16="http://schemas.microsoft.com/office/drawing/2014/main" id="{F50B09B2-D7B6-4C4E-886C-9DA76F1AF599}"/>
                  </a:ext>
                </a:extLst>
              </p:cNvPr>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36" name="Freeform 106">
                <a:extLst>
                  <a:ext uri="{FF2B5EF4-FFF2-40B4-BE49-F238E27FC236}">
                    <a16:creationId xmlns:a16="http://schemas.microsoft.com/office/drawing/2014/main" id="{0AB5A3CA-FBB6-4FF4-967B-786EF5A07943}"/>
                  </a:ext>
                </a:extLst>
              </p:cNvPr>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sp>
          <p:nvSpPr>
            <p:cNvPr id="237" name="Rectangle 47">
              <a:extLst>
                <a:ext uri="{FF2B5EF4-FFF2-40B4-BE49-F238E27FC236}">
                  <a16:creationId xmlns:a16="http://schemas.microsoft.com/office/drawing/2014/main" id="{2F0773CD-5F27-48E0-927E-21C989AD81A5}"/>
                </a:ext>
              </a:extLst>
            </p:cNvPr>
            <p:cNvSpPr>
              <a:spLocks noChangeArrowheads="1"/>
            </p:cNvSpPr>
            <p:nvPr/>
          </p:nvSpPr>
          <p:spPr bwMode="auto">
            <a:xfrm>
              <a:off x="5017927" y="3774773"/>
              <a:ext cx="745077"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Store data in</a:t>
              </a:r>
              <a:b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SQL DB</a:t>
              </a:r>
            </a:p>
          </p:txBody>
        </p:sp>
        <p:sp>
          <p:nvSpPr>
            <p:cNvPr id="238" name="Rectangle 47">
              <a:extLst>
                <a:ext uri="{FF2B5EF4-FFF2-40B4-BE49-F238E27FC236}">
                  <a16:creationId xmlns:a16="http://schemas.microsoft.com/office/drawing/2014/main" id="{62B3E066-B4B7-41AC-93BC-EB00594350BF}"/>
                </a:ext>
              </a:extLst>
            </p:cNvPr>
            <p:cNvSpPr>
              <a:spLocks noChangeArrowheads="1"/>
            </p:cNvSpPr>
            <p:nvPr/>
          </p:nvSpPr>
          <p:spPr bwMode="auto">
            <a:xfrm>
              <a:off x="3234700" y="3774773"/>
              <a:ext cx="904865"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Transform to</a:t>
              </a:r>
              <a:b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structured data</a:t>
              </a:r>
            </a:p>
          </p:txBody>
        </p:sp>
      </p:grpSp>
      <p:grpSp>
        <p:nvGrpSpPr>
          <p:cNvPr id="449" name="Group 448">
            <a:extLst>
              <a:ext uri="{FF2B5EF4-FFF2-40B4-BE49-F238E27FC236}">
                <a16:creationId xmlns:a16="http://schemas.microsoft.com/office/drawing/2014/main" id="{2A8B2C46-9FF4-400E-9DB5-C5B777982563}"/>
              </a:ext>
            </a:extLst>
          </p:cNvPr>
          <p:cNvGrpSpPr/>
          <p:nvPr/>
        </p:nvGrpSpPr>
        <p:grpSpPr>
          <a:xfrm>
            <a:off x="941980" y="4352900"/>
            <a:ext cx="5221073" cy="2072915"/>
            <a:chOff x="454210" y="4238749"/>
            <a:chExt cx="5733470" cy="2276351"/>
          </a:xfrm>
        </p:grpSpPr>
        <p:sp>
          <p:nvSpPr>
            <p:cNvPr id="18" name="Rectangle 17">
              <a:extLst>
                <a:ext uri="{FF2B5EF4-FFF2-40B4-BE49-F238E27FC236}">
                  <a16:creationId xmlns:a16="http://schemas.microsoft.com/office/drawing/2014/main" id="{2EDD70C2-A91D-4D82-A89E-F57B9B619CA5}"/>
                </a:ext>
              </a:extLst>
            </p:cNvPr>
            <p:cNvSpPr/>
            <p:nvPr/>
          </p:nvSpPr>
          <p:spPr bwMode="auto">
            <a:xfrm>
              <a:off x="454210" y="4238749"/>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873">
                <a:defRPr/>
              </a:pPr>
              <a:r>
                <a:rPr lang="en-US" sz="2000" kern="0">
                  <a:gradFill>
                    <a:gsLst>
                      <a:gs pos="0">
                        <a:srgbClr val="0078D7"/>
                      </a:gs>
                      <a:gs pos="100000">
                        <a:srgbClr val="0078D7"/>
                      </a:gs>
                    </a:gsLst>
                    <a:lin ang="5400000" scaled="0"/>
                  </a:gradFill>
                  <a:latin typeface="Calibri" panose="020F0502020204030204"/>
                  <a:cs typeface="Segoe UI Semibold" panose="020B0702040204020203" pitchFamily="34" charset="0"/>
                </a:rPr>
                <a:t>Backends (Mobile/IoT/Web)</a:t>
              </a:r>
            </a:p>
          </p:txBody>
        </p:sp>
        <p:grpSp>
          <p:nvGrpSpPr>
            <p:cNvPr id="239" name="Group 238">
              <a:extLst>
                <a:ext uri="{FF2B5EF4-FFF2-40B4-BE49-F238E27FC236}">
                  <a16:creationId xmlns:a16="http://schemas.microsoft.com/office/drawing/2014/main" id="{3A14FC11-492F-4CAF-80A3-06949B9E4477}"/>
                </a:ext>
              </a:extLst>
            </p:cNvPr>
            <p:cNvGrpSpPr/>
            <p:nvPr/>
          </p:nvGrpSpPr>
          <p:grpSpPr>
            <a:xfrm>
              <a:off x="1006307" y="4832078"/>
              <a:ext cx="685477" cy="1043469"/>
              <a:chOff x="2198688" y="2155826"/>
              <a:chExt cx="1212850" cy="1846263"/>
            </a:xfrm>
          </p:grpSpPr>
          <p:sp>
            <p:nvSpPr>
              <p:cNvPr id="240" name="Freeform 8">
                <a:extLst>
                  <a:ext uri="{FF2B5EF4-FFF2-40B4-BE49-F238E27FC236}">
                    <a16:creationId xmlns:a16="http://schemas.microsoft.com/office/drawing/2014/main" id="{4E3D8DEC-DD2B-444C-95E0-0E77A0C05461}"/>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41" name="Freeform 9">
                <a:extLst>
                  <a:ext uri="{FF2B5EF4-FFF2-40B4-BE49-F238E27FC236}">
                    <a16:creationId xmlns:a16="http://schemas.microsoft.com/office/drawing/2014/main" id="{B7357964-00E8-47B8-956D-51EFFC7BB54B}"/>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42" name="Freeform 10">
                <a:extLst>
                  <a:ext uri="{FF2B5EF4-FFF2-40B4-BE49-F238E27FC236}">
                    <a16:creationId xmlns:a16="http://schemas.microsoft.com/office/drawing/2014/main" id="{770BF509-B7CF-4411-8403-6F8E90F8A88E}"/>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43" name="Freeform 31">
                <a:extLst>
                  <a:ext uri="{FF2B5EF4-FFF2-40B4-BE49-F238E27FC236}">
                    <a16:creationId xmlns:a16="http://schemas.microsoft.com/office/drawing/2014/main" id="{57582A3A-F9FD-4383-BDDB-BCAA5DCE1976}"/>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44" name="Rectangle 32">
                <a:extLst>
                  <a:ext uri="{FF2B5EF4-FFF2-40B4-BE49-F238E27FC236}">
                    <a16:creationId xmlns:a16="http://schemas.microsoft.com/office/drawing/2014/main" id="{3CB80E13-F6D9-4F9E-A30C-7201158A2742}"/>
                  </a:ext>
                </a:extLst>
              </p:cNvPr>
              <p:cNvSpPr>
                <a:spLocks noChangeArrowheads="1"/>
              </p:cNvSpPr>
              <p:nvPr/>
            </p:nvSpPr>
            <p:spPr bwMode="auto">
              <a:xfrm>
                <a:off x="2247900" y="2894013"/>
                <a:ext cx="674688" cy="7953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45" name="Rectangle 33">
                <a:extLst>
                  <a:ext uri="{FF2B5EF4-FFF2-40B4-BE49-F238E27FC236}">
                    <a16:creationId xmlns:a16="http://schemas.microsoft.com/office/drawing/2014/main" id="{46B08FF7-BB37-4BE5-940D-8AF4E6DF192A}"/>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46" name="Oval 34">
                <a:extLst>
                  <a:ext uri="{FF2B5EF4-FFF2-40B4-BE49-F238E27FC236}">
                    <a16:creationId xmlns:a16="http://schemas.microsoft.com/office/drawing/2014/main" id="{76AFBDF3-10C2-4539-9AA8-97A56352D864}"/>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47" name="Oval 35">
                <a:extLst>
                  <a:ext uri="{FF2B5EF4-FFF2-40B4-BE49-F238E27FC236}">
                    <a16:creationId xmlns:a16="http://schemas.microsoft.com/office/drawing/2014/main" id="{EA84C145-AAE2-4B21-B431-76FD73BCDB43}"/>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48" name="Freeform 36">
                <a:extLst>
                  <a:ext uri="{FF2B5EF4-FFF2-40B4-BE49-F238E27FC236}">
                    <a16:creationId xmlns:a16="http://schemas.microsoft.com/office/drawing/2014/main" id="{C6A485D6-229C-41C8-B9D4-83F1C69006C2}"/>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49" name="Freeform 37">
                <a:extLst>
                  <a:ext uri="{FF2B5EF4-FFF2-40B4-BE49-F238E27FC236}">
                    <a16:creationId xmlns:a16="http://schemas.microsoft.com/office/drawing/2014/main" id="{0D7EB5CD-DAB1-4FB1-9B4E-1909E99B8FC6}"/>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50" name="Freeform 38">
                <a:extLst>
                  <a:ext uri="{FF2B5EF4-FFF2-40B4-BE49-F238E27FC236}">
                    <a16:creationId xmlns:a16="http://schemas.microsoft.com/office/drawing/2014/main" id="{8128BEEE-A668-47EB-9ECE-AD62BA49A2D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51" name="Freeform 39">
                <a:extLst>
                  <a:ext uri="{FF2B5EF4-FFF2-40B4-BE49-F238E27FC236}">
                    <a16:creationId xmlns:a16="http://schemas.microsoft.com/office/drawing/2014/main" id="{2BAC7452-0FAB-4347-980C-833DAAD38FF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52" name="Freeform 40">
                <a:extLst>
                  <a:ext uri="{FF2B5EF4-FFF2-40B4-BE49-F238E27FC236}">
                    <a16:creationId xmlns:a16="http://schemas.microsoft.com/office/drawing/2014/main" id="{99D39D03-110A-4505-AD9F-002AAEA4AC48}"/>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53" name="Freeform 41">
                <a:extLst>
                  <a:ext uri="{FF2B5EF4-FFF2-40B4-BE49-F238E27FC236}">
                    <a16:creationId xmlns:a16="http://schemas.microsoft.com/office/drawing/2014/main" id="{C03C016E-875B-4B3C-91BF-82E551A5186C}"/>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54" name="Freeform 42">
                <a:extLst>
                  <a:ext uri="{FF2B5EF4-FFF2-40B4-BE49-F238E27FC236}">
                    <a16:creationId xmlns:a16="http://schemas.microsoft.com/office/drawing/2014/main" id="{3668A088-7C1D-4646-A428-6BAE0C605D47}"/>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55" name="Rectangle 43">
                <a:extLst>
                  <a:ext uri="{FF2B5EF4-FFF2-40B4-BE49-F238E27FC236}">
                    <a16:creationId xmlns:a16="http://schemas.microsoft.com/office/drawing/2014/main" id="{EAA18596-D348-4AF2-B154-51573F204517}"/>
                  </a:ext>
                </a:extLst>
              </p:cNvPr>
              <p:cNvSpPr>
                <a:spLocks noChangeArrowheads="1"/>
              </p:cNvSpPr>
              <p:nvPr/>
            </p:nvSpPr>
            <p:spPr bwMode="auto">
              <a:xfrm>
                <a:off x="2705100" y="3432176"/>
                <a:ext cx="706438" cy="56991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56" name="Rectangle 44">
                <a:extLst>
                  <a:ext uri="{FF2B5EF4-FFF2-40B4-BE49-F238E27FC236}">
                    <a16:creationId xmlns:a16="http://schemas.microsoft.com/office/drawing/2014/main" id="{638E289F-AC41-4D31-A6E8-D0ADD6B13006}"/>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57" name="Rectangle 45">
                <a:extLst>
                  <a:ext uri="{FF2B5EF4-FFF2-40B4-BE49-F238E27FC236}">
                    <a16:creationId xmlns:a16="http://schemas.microsoft.com/office/drawing/2014/main" id="{61DF8590-86C7-452C-8D5B-EEFD034B5364}"/>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58" name="Rectangle 46">
                <a:extLst>
                  <a:ext uri="{FF2B5EF4-FFF2-40B4-BE49-F238E27FC236}">
                    <a16:creationId xmlns:a16="http://schemas.microsoft.com/office/drawing/2014/main" id="{B40DA1E7-09FD-4935-A6AE-A9AA7DE1C345}"/>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59" name="Rectangle 47">
                <a:extLst>
                  <a:ext uri="{FF2B5EF4-FFF2-40B4-BE49-F238E27FC236}">
                    <a16:creationId xmlns:a16="http://schemas.microsoft.com/office/drawing/2014/main" id="{D07FB87C-B203-4FFF-8481-DFD65DFE92AF}"/>
                  </a:ext>
                </a:extLst>
              </p:cNvPr>
              <p:cNvSpPr>
                <a:spLocks noChangeArrowheads="1"/>
              </p:cNvSpPr>
              <p:nvPr/>
            </p:nvSpPr>
            <p:spPr bwMode="auto">
              <a:xfrm>
                <a:off x="2762250" y="3492501"/>
                <a:ext cx="592138" cy="45243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60" name="Rectangle 48">
                <a:extLst>
                  <a:ext uri="{FF2B5EF4-FFF2-40B4-BE49-F238E27FC236}">
                    <a16:creationId xmlns:a16="http://schemas.microsoft.com/office/drawing/2014/main" id="{7D875A62-9CB6-434E-9D6C-AE0D8A06F82C}"/>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61" name="Freeform 49">
                <a:extLst>
                  <a:ext uri="{FF2B5EF4-FFF2-40B4-BE49-F238E27FC236}">
                    <a16:creationId xmlns:a16="http://schemas.microsoft.com/office/drawing/2014/main" id="{165438FC-3541-45F6-A01B-BF921D76EDC7}"/>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62" name="Freeform 50">
                <a:extLst>
                  <a:ext uri="{FF2B5EF4-FFF2-40B4-BE49-F238E27FC236}">
                    <a16:creationId xmlns:a16="http://schemas.microsoft.com/office/drawing/2014/main" id="{D37F7045-EB69-4BF7-92B5-6A0D19B8185D}"/>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63" name="Freeform 51">
                <a:extLst>
                  <a:ext uri="{FF2B5EF4-FFF2-40B4-BE49-F238E27FC236}">
                    <a16:creationId xmlns:a16="http://schemas.microsoft.com/office/drawing/2014/main" id="{EC355BDB-3863-4910-BB19-FD3F60A1F10A}"/>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sp>
          <p:nvSpPr>
            <p:cNvPr id="264" name="Rectangle 47">
              <a:extLst>
                <a:ext uri="{FF2B5EF4-FFF2-40B4-BE49-F238E27FC236}">
                  <a16:creationId xmlns:a16="http://schemas.microsoft.com/office/drawing/2014/main" id="{A93B5562-DFAA-4B84-9FAC-0B294998827E}"/>
                </a:ext>
              </a:extLst>
            </p:cNvPr>
            <p:cNvSpPr>
              <a:spLocks noChangeArrowheads="1"/>
            </p:cNvSpPr>
            <p:nvPr/>
          </p:nvSpPr>
          <p:spPr bwMode="auto">
            <a:xfrm>
              <a:off x="875215" y="6005909"/>
              <a:ext cx="992837"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Photo taken and </a:t>
              </a:r>
              <a:b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err="1">
                  <a:gradFill>
                    <a:gsLst>
                      <a:gs pos="0">
                        <a:srgbClr val="353535"/>
                      </a:gs>
                      <a:gs pos="100000">
                        <a:srgbClr val="353535"/>
                      </a:gs>
                    </a:gsLst>
                    <a:lin ang="16200000" scaled="1"/>
                  </a:gradFill>
                  <a:latin typeface="Calibri" panose="020F0502020204030204"/>
                  <a:cs typeface="Segoe UI Semibold" panose="020B0702040204020203" pitchFamily="34" charset="0"/>
                </a:rPr>
                <a:t>WebHook</a:t>
              </a: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 called</a:t>
              </a:r>
            </a:p>
          </p:txBody>
        </p:sp>
        <p:sp>
          <p:nvSpPr>
            <p:cNvPr id="265" name="Rectangle: Rounded Corners 264">
              <a:extLst>
                <a:ext uri="{FF2B5EF4-FFF2-40B4-BE49-F238E27FC236}">
                  <a16:creationId xmlns:a16="http://schemas.microsoft.com/office/drawing/2014/main" id="{C50EFBCD-B40D-4582-8B6B-669D5138EE46}"/>
                </a:ext>
              </a:extLst>
            </p:cNvPr>
            <p:cNvSpPr/>
            <p:nvPr/>
          </p:nvSpPr>
          <p:spPr bwMode="auto">
            <a:xfrm>
              <a:off x="2178232"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6" name="Group 265">
              <a:extLst>
                <a:ext uri="{FF2B5EF4-FFF2-40B4-BE49-F238E27FC236}">
                  <a16:creationId xmlns:a16="http://schemas.microsoft.com/office/drawing/2014/main" id="{2E171DF0-F2E2-4E1D-9B01-773C597A3897}"/>
                </a:ext>
              </a:extLst>
            </p:cNvPr>
            <p:cNvGrpSpPr/>
            <p:nvPr/>
          </p:nvGrpSpPr>
          <p:grpSpPr>
            <a:xfrm>
              <a:off x="2181692" y="4804390"/>
              <a:ext cx="452260" cy="417074"/>
              <a:chOff x="7989965" y="5173839"/>
              <a:chExt cx="308230" cy="284249"/>
            </a:xfrm>
          </p:grpSpPr>
          <p:sp>
            <p:nvSpPr>
              <p:cNvPr id="267" name="Rectangle 266">
                <a:extLst>
                  <a:ext uri="{FF2B5EF4-FFF2-40B4-BE49-F238E27FC236}">
                    <a16:creationId xmlns:a16="http://schemas.microsoft.com/office/drawing/2014/main" id="{C7E62103-5D29-492A-A5D0-F9CA4C80AC06}"/>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762BA70F-5B0B-4C90-B31B-39F3D4DAB77F}"/>
                  </a:ext>
                </a:extLst>
              </p:cNvPr>
              <p:cNvGrpSpPr/>
              <p:nvPr/>
            </p:nvGrpSpPr>
            <p:grpSpPr>
              <a:xfrm>
                <a:off x="7989965" y="5173839"/>
                <a:ext cx="308230" cy="284249"/>
                <a:chOff x="7875624" y="5410159"/>
                <a:chExt cx="308230" cy="284249"/>
              </a:xfrm>
            </p:grpSpPr>
            <p:sp>
              <p:nvSpPr>
                <p:cNvPr id="269" name="Freeform 17">
                  <a:extLst>
                    <a:ext uri="{FF2B5EF4-FFF2-40B4-BE49-F238E27FC236}">
                      <a16:creationId xmlns:a16="http://schemas.microsoft.com/office/drawing/2014/main" id="{979D84D7-A375-4A76-9356-92A5C21C3D1A}"/>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nvGrpSpPr>
                <p:cNvPr id="270" name="Group 269">
                  <a:extLst>
                    <a:ext uri="{FF2B5EF4-FFF2-40B4-BE49-F238E27FC236}">
                      <a16:creationId xmlns:a16="http://schemas.microsoft.com/office/drawing/2014/main" id="{9D8A7326-ED84-4C1F-8067-A9FFF25D0D64}"/>
                    </a:ext>
                  </a:extLst>
                </p:cNvPr>
                <p:cNvGrpSpPr/>
                <p:nvPr/>
              </p:nvGrpSpPr>
              <p:grpSpPr>
                <a:xfrm>
                  <a:off x="7875624" y="5410159"/>
                  <a:ext cx="308230" cy="284249"/>
                  <a:chOff x="7875624" y="5410159"/>
                  <a:chExt cx="308230" cy="284249"/>
                </a:xfrm>
              </p:grpSpPr>
              <p:sp>
                <p:nvSpPr>
                  <p:cNvPr id="271" name="Freeform 15">
                    <a:extLst>
                      <a:ext uri="{FF2B5EF4-FFF2-40B4-BE49-F238E27FC236}">
                        <a16:creationId xmlns:a16="http://schemas.microsoft.com/office/drawing/2014/main" id="{4EE535F3-702F-41FC-AFF2-C7665554D49C}"/>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272" name="Freeform 16">
                    <a:extLst>
                      <a:ext uri="{FF2B5EF4-FFF2-40B4-BE49-F238E27FC236}">
                        <a16:creationId xmlns:a16="http://schemas.microsoft.com/office/drawing/2014/main" id="{D3B41EAD-A54B-4181-8794-DF49A6FAB82E}"/>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273" name="Freeform 19">
                    <a:extLst>
                      <a:ext uri="{FF2B5EF4-FFF2-40B4-BE49-F238E27FC236}">
                        <a16:creationId xmlns:a16="http://schemas.microsoft.com/office/drawing/2014/main" id="{D9F3F173-E9C6-4137-8400-EABEC140D2AC}"/>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grpSp>
        </p:grpSp>
        <p:cxnSp>
          <p:nvCxnSpPr>
            <p:cNvPr id="274" name="Straight Arrow Connector 273">
              <a:extLst>
                <a:ext uri="{FF2B5EF4-FFF2-40B4-BE49-F238E27FC236}">
                  <a16:creationId xmlns:a16="http://schemas.microsoft.com/office/drawing/2014/main" id="{2E558CE5-3EAD-4E1A-98E5-7E079A2ADFB3}"/>
                </a:ext>
              </a:extLst>
            </p:cNvPr>
            <p:cNvCxnSpPr>
              <a:cxnSpLocks/>
            </p:cNvCxnSpPr>
            <p:nvPr/>
          </p:nvCxnSpPr>
          <p:spPr>
            <a:xfrm>
              <a:off x="1750961"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75" name="Rectangle: Rounded Corners 274">
              <a:extLst>
                <a:ext uri="{FF2B5EF4-FFF2-40B4-BE49-F238E27FC236}">
                  <a16:creationId xmlns:a16="http://schemas.microsoft.com/office/drawing/2014/main" id="{633E5784-C028-4264-BA81-41493C153D1C}"/>
                </a:ext>
              </a:extLst>
            </p:cNvPr>
            <p:cNvSpPr/>
            <p:nvPr/>
          </p:nvSpPr>
          <p:spPr bwMode="auto">
            <a:xfrm>
              <a:off x="4222623"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6" name="Group 275">
              <a:extLst>
                <a:ext uri="{FF2B5EF4-FFF2-40B4-BE49-F238E27FC236}">
                  <a16:creationId xmlns:a16="http://schemas.microsoft.com/office/drawing/2014/main" id="{2B7386A9-EE6D-4A9B-A29C-5BE00B386D7C}"/>
                </a:ext>
              </a:extLst>
            </p:cNvPr>
            <p:cNvGrpSpPr/>
            <p:nvPr/>
          </p:nvGrpSpPr>
          <p:grpSpPr>
            <a:xfrm>
              <a:off x="4226083" y="4804390"/>
              <a:ext cx="452260" cy="417074"/>
              <a:chOff x="7989965" y="5173839"/>
              <a:chExt cx="308230" cy="284249"/>
            </a:xfrm>
          </p:grpSpPr>
          <p:sp>
            <p:nvSpPr>
              <p:cNvPr id="277" name="Rectangle 276">
                <a:extLst>
                  <a:ext uri="{FF2B5EF4-FFF2-40B4-BE49-F238E27FC236}">
                    <a16:creationId xmlns:a16="http://schemas.microsoft.com/office/drawing/2014/main" id="{8D0E891D-E2AF-4D3C-8D37-89220617F9CF}"/>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8" name="Group 277">
                <a:extLst>
                  <a:ext uri="{FF2B5EF4-FFF2-40B4-BE49-F238E27FC236}">
                    <a16:creationId xmlns:a16="http://schemas.microsoft.com/office/drawing/2014/main" id="{0C17E18A-A977-484F-B574-A67A48380061}"/>
                  </a:ext>
                </a:extLst>
              </p:cNvPr>
              <p:cNvGrpSpPr/>
              <p:nvPr/>
            </p:nvGrpSpPr>
            <p:grpSpPr>
              <a:xfrm>
                <a:off x="7989965" y="5173839"/>
                <a:ext cx="308230" cy="284249"/>
                <a:chOff x="7875624" y="5410159"/>
                <a:chExt cx="308230" cy="284249"/>
              </a:xfrm>
            </p:grpSpPr>
            <p:sp>
              <p:nvSpPr>
                <p:cNvPr id="279" name="Freeform 17">
                  <a:extLst>
                    <a:ext uri="{FF2B5EF4-FFF2-40B4-BE49-F238E27FC236}">
                      <a16:creationId xmlns:a16="http://schemas.microsoft.com/office/drawing/2014/main" id="{0CA10F88-DC32-456B-9388-73C3CC08F8B0}"/>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nvGrpSpPr>
                <p:cNvPr id="280" name="Group 279">
                  <a:extLst>
                    <a:ext uri="{FF2B5EF4-FFF2-40B4-BE49-F238E27FC236}">
                      <a16:creationId xmlns:a16="http://schemas.microsoft.com/office/drawing/2014/main" id="{CD14EE52-4592-49A2-B3D3-5FEF95859267}"/>
                    </a:ext>
                  </a:extLst>
                </p:cNvPr>
                <p:cNvGrpSpPr/>
                <p:nvPr/>
              </p:nvGrpSpPr>
              <p:grpSpPr>
                <a:xfrm>
                  <a:off x="7875624" y="5410159"/>
                  <a:ext cx="308230" cy="284249"/>
                  <a:chOff x="7875624" y="5410159"/>
                  <a:chExt cx="308230" cy="284249"/>
                </a:xfrm>
              </p:grpSpPr>
              <p:sp>
                <p:nvSpPr>
                  <p:cNvPr id="281" name="Freeform 15">
                    <a:extLst>
                      <a:ext uri="{FF2B5EF4-FFF2-40B4-BE49-F238E27FC236}">
                        <a16:creationId xmlns:a16="http://schemas.microsoft.com/office/drawing/2014/main" id="{F19FBF44-BF94-4357-98ED-96C9B9B05EDB}"/>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282" name="Freeform 16">
                    <a:extLst>
                      <a:ext uri="{FF2B5EF4-FFF2-40B4-BE49-F238E27FC236}">
                        <a16:creationId xmlns:a16="http://schemas.microsoft.com/office/drawing/2014/main" id="{49A74606-BD98-4A10-B519-6FAEE3B3387C}"/>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283" name="Freeform 19">
                    <a:extLst>
                      <a:ext uri="{FF2B5EF4-FFF2-40B4-BE49-F238E27FC236}">
                        <a16:creationId xmlns:a16="http://schemas.microsoft.com/office/drawing/2014/main" id="{067EB96B-BB22-4800-AB3D-45261F57FF1F}"/>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grpSp>
        </p:grpSp>
        <p:cxnSp>
          <p:nvCxnSpPr>
            <p:cNvPr id="284" name="Straight Arrow Connector 283">
              <a:extLst>
                <a:ext uri="{FF2B5EF4-FFF2-40B4-BE49-F238E27FC236}">
                  <a16:creationId xmlns:a16="http://schemas.microsoft.com/office/drawing/2014/main" id="{5D841D6E-FC59-4380-8A50-BC6EBA6D0082}"/>
                </a:ext>
              </a:extLst>
            </p:cNvPr>
            <p:cNvCxnSpPr>
              <a:cxnSpLocks/>
            </p:cNvCxnSpPr>
            <p:nvPr/>
          </p:nvCxnSpPr>
          <p:spPr>
            <a:xfrm>
              <a:off x="3795352"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6" name="Freeform 52">
              <a:extLst>
                <a:ext uri="{FF2B5EF4-FFF2-40B4-BE49-F238E27FC236}">
                  <a16:creationId xmlns:a16="http://schemas.microsoft.com/office/drawing/2014/main" id="{A5DE6766-5F25-422F-ADEC-0CEAEC44712F}"/>
                </a:ext>
              </a:extLst>
            </p:cNvPr>
            <p:cNvSpPr>
              <a:spLocks noEditPoints="1"/>
            </p:cNvSpPr>
            <p:nvPr/>
          </p:nvSpPr>
          <p:spPr bwMode="auto">
            <a:xfrm>
              <a:off x="2742592" y="5123889"/>
              <a:ext cx="649426" cy="566101"/>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87" name="Freeform 53">
              <a:extLst>
                <a:ext uri="{FF2B5EF4-FFF2-40B4-BE49-F238E27FC236}">
                  <a16:creationId xmlns:a16="http://schemas.microsoft.com/office/drawing/2014/main" id="{EC7AB43B-FD62-458F-A5EB-B13A3FAE2DCC}"/>
                </a:ext>
              </a:extLst>
            </p:cNvPr>
            <p:cNvSpPr>
              <a:spLocks/>
            </p:cNvSpPr>
            <p:nvPr/>
          </p:nvSpPr>
          <p:spPr bwMode="auto">
            <a:xfrm>
              <a:off x="3012327" y="5437435"/>
              <a:ext cx="30925" cy="69582"/>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88" name="Freeform 54">
              <a:extLst>
                <a:ext uri="{FF2B5EF4-FFF2-40B4-BE49-F238E27FC236}">
                  <a16:creationId xmlns:a16="http://schemas.microsoft.com/office/drawing/2014/main" id="{BE078F39-9F3F-4344-A2D1-34F2AD6F1099}"/>
                </a:ext>
              </a:extLst>
            </p:cNvPr>
            <p:cNvSpPr>
              <a:spLocks/>
            </p:cNvSpPr>
            <p:nvPr/>
          </p:nvSpPr>
          <p:spPr bwMode="auto">
            <a:xfrm>
              <a:off x="3089640" y="5306863"/>
              <a:ext cx="28348" cy="67864"/>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89" name="Freeform 55">
              <a:extLst>
                <a:ext uri="{FF2B5EF4-FFF2-40B4-BE49-F238E27FC236}">
                  <a16:creationId xmlns:a16="http://schemas.microsoft.com/office/drawing/2014/main" id="{69E74A7A-84D6-490D-AFDE-F5EAECFD7095}"/>
                </a:ext>
              </a:extLst>
            </p:cNvPr>
            <p:cNvSpPr>
              <a:spLocks noEditPoints="1"/>
            </p:cNvSpPr>
            <p:nvPr/>
          </p:nvSpPr>
          <p:spPr bwMode="auto">
            <a:xfrm>
              <a:off x="2927283" y="5260475"/>
              <a:ext cx="278326" cy="292929"/>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nvGrpSpPr>
            <p:cNvPr id="119" name="Group 118">
              <a:extLst>
                <a:ext uri="{FF2B5EF4-FFF2-40B4-BE49-F238E27FC236}">
                  <a16:creationId xmlns:a16="http://schemas.microsoft.com/office/drawing/2014/main" id="{EB9021A7-267B-453C-9F19-3A1939399537}"/>
                </a:ext>
              </a:extLst>
            </p:cNvPr>
            <p:cNvGrpSpPr/>
            <p:nvPr/>
          </p:nvGrpSpPr>
          <p:grpSpPr>
            <a:xfrm>
              <a:off x="2514949" y="5290541"/>
              <a:ext cx="284339" cy="228502"/>
              <a:chOff x="2514949" y="5290541"/>
              <a:chExt cx="284339" cy="228502"/>
            </a:xfrm>
          </p:grpSpPr>
          <p:sp>
            <p:nvSpPr>
              <p:cNvPr id="290" name="Rectangle 56">
                <a:extLst>
                  <a:ext uri="{FF2B5EF4-FFF2-40B4-BE49-F238E27FC236}">
                    <a16:creationId xmlns:a16="http://schemas.microsoft.com/office/drawing/2014/main" id="{78BD22CF-052D-4971-9693-4B879A25564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91" name="Rectangle 57">
                <a:extLst>
                  <a:ext uri="{FF2B5EF4-FFF2-40B4-BE49-F238E27FC236}">
                    <a16:creationId xmlns:a16="http://schemas.microsoft.com/office/drawing/2014/main" id="{742566F4-8FD1-4D3A-A6E8-660850A23A24}"/>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92" name="Rectangle 58">
                <a:extLst>
                  <a:ext uri="{FF2B5EF4-FFF2-40B4-BE49-F238E27FC236}">
                    <a16:creationId xmlns:a16="http://schemas.microsoft.com/office/drawing/2014/main" id="{EAFF57AC-7B31-4E0A-A56A-64D9AB616091}"/>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93" name="Rectangle 59">
                <a:extLst>
                  <a:ext uri="{FF2B5EF4-FFF2-40B4-BE49-F238E27FC236}">
                    <a16:creationId xmlns:a16="http://schemas.microsoft.com/office/drawing/2014/main" id="{CB086BE4-2712-4BFA-AB90-C970FDE0089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94" name="Rectangle 60">
                <a:extLst>
                  <a:ext uri="{FF2B5EF4-FFF2-40B4-BE49-F238E27FC236}">
                    <a16:creationId xmlns:a16="http://schemas.microsoft.com/office/drawing/2014/main" id="{B84B2BD3-12BE-48CA-B44D-9716B8E17C1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95" name="Rectangle 61">
                <a:extLst>
                  <a:ext uri="{FF2B5EF4-FFF2-40B4-BE49-F238E27FC236}">
                    <a16:creationId xmlns:a16="http://schemas.microsoft.com/office/drawing/2014/main" id="{EB7859A5-6579-4856-8784-1F609DABEEF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96" name="Freeform 62">
                <a:extLst>
                  <a:ext uri="{FF2B5EF4-FFF2-40B4-BE49-F238E27FC236}">
                    <a16:creationId xmlns:a16="http://schemas.microsoft.com/office/drawing/2014/main" id="{EF76A8BE-BBD5-4C04-BBBA-D656B22B871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97" name="Freeform 63">
                <a:extLst>
                  <a:ext uri="{FF2B5EF4-FFF2-40B4-BE49-F238E27FC236}">
                    <a16:creationId xmlns:a16="http://schemas.microsoft.com/office/drawing/2014/main" id="{2595BF1E-AD56-4EE6-83AC-0CED5146C70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98" name="Freeform 64">
                <a:extLst>
                  <a:ext uri="{FF2B5EF4-FFF2-40B4-BE49-F238E27FC236}">
                    <a16:creationId xmlns:a16="http://schemas.microsoft.com/office/drawing/2014/main" id="{7116BDB5-745F-4F97-9B76-5176A075FB7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cxnSp>
          <p:nvCxnSpPr>
            <p:cNvPr id="343" name="Straight Connector 342">
              <a:extLst>
                <a:ext uri="{FF2B5EF4-FFF2-40B4-BE49-F238E27FC236}">
                  <a16:creationId xmlns:a16="http://schemas.microsoft.com/office/drawing/2014/main" id="{E950407C-FD14-468A-B8D9-3AFB90D95110}"/>
                </a:ext>
              </a:extLst>
            </p:cNvPr>
            <p:cNvCxnSpPr>
              <a:stCxn id="311" idx="1"/>
              <a:endCxn id="301" idx="3"/>
            </p:cNvCxnSpPr>
            <p:nvPr/>
          </p:nvCxnSpPr>
          <p:spPr>
            <a:xfrm flipH="1">
              <a:off x="4907597" y="5218164"/>
              <a:ext cx="268306" cy="1887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D1EB9DFE-FCCF-4F3C-BD45-D2007563C6DF}"/>
                </a:ext>
              </a:extLst>
            </p:cNvPr>
            <p:cNvCxnSpPr>
              <a:cxnSpLocks/>
              <a:stCxn id="321" idx="1"/>
            </p:cNvCxnSpPr>
            <p:nvPr/>
          </p:nvCxnSpPr>
          <p:spPr>
            <a:xfrm flipH="1">
              <a:off x="4903439" y="5401494"/>
              <a:ext cx="272464" cy="469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15139D1-D121-409F-91A7-59DBB8E9AC3D}"/>
                </a:ext>
              </a:extLst>
            </p:cNvPr>
            <p:cNvCxnSpPr>
              <a:cxnSpLocks/>
              <a:stCxn id="331" idx="1"/>
            </p:cNvCxnSpPr>
            <p:nvPr/>
          </p:nvCxnSpPr>
          <p:spPr>
            <a:xfrm flipH="1" flipV="1">
              <a:off x="4903439" y="5406186"/>
              <a:ext cx="272464" cy="17863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0" name="Group 309">
              <a:extLst>
                <a:ext uri="{FF2B5EF4-FFF2-40B4-BE49-F238E27FC236}">
                  <a16:creationId xmlns:a16="http://schemas.microsoft.com/office/drawing/2014/main" id="{496B6D45-829B-4C94-B2E5-305DBFD4B4B6}"/>
                </a:ext>
              </a:extLst>
            </p:cNvPr>
            <p:cNvGrpSpPr/>
            <p:nvPr/>
          </p:nvGrpSpPr>
          <p:grpSpPr>
            <a:xfrm>
              <a:off x="5175903" y="5136111"/>
              <a:ext cx="204208" cy="164106"/>
              <a:chOff x="2514949" y="5290541"/>
              <a:chExt cx="284339" cy="228502"/>
            </a:xfrm>
          </p:grpSpPr>
          <p:sp>
            <p:nvSpPr>
              <p:cNvPr id="311" name="Rectangle 56">
                <a:extLst>
                  <a:ext uri="{FF2B5EF4-FFF2-40B4-BE49-F238E27FC236}">
                    <a16:creationId xmlns:a16="http://schemas.microsoft.com/office/drawing/2014/main" id="{74FD4343-7FDF-4972-8B14-02A4F95CF3A7}"/>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12" name="Rectangle 57">
                <a:extLst>
                  <a:ext uri="{FF2B5EF4-FFF2-40B4-BE49-F238E27FC236}">
                    <a16:creationId xmlns:a16="http://schemas.microsoft.com/office/drawing/2014/main" id="{3EDDA4D5-1D67-472B-AC17-FF81EC3EACB9}"/>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13" name="Rectangle 58">
                <a:extLst>
                  <a:ext uri="{FF2B5EF4-FFF2-40B4-BE49-F238E27FC236}">
                    <a16:creationId xmlns:a16="http://schemas.microsoft.com/office/drawing/2014/main" id="{96EB294A-20D3-4147-8C33-6FD4E6119316}"/>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14" name="Rectangle 59">
                <a:extLst>
                  <a:ext uri="{FF2B5EF4-FFF2-40B4-BE49-F238E27FC236}">
                    <a16:creationId xmlns:a16="http://schemas.microsoft.com/office/drawing/2014/main" id="{94DBA7D3-F68A-4606-885F-BC59BB32BB07}"/>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15" name="Rectangle 60">
                <a:extLst>
                  <a:ext uri="{FF2B5EF4-FFF2-40B4-BE49-F238E27FC236}">
                    <a16:creationId xmlns:a16="http://schemas.microsoft.com/office/drawing/2014/main" id="{61E97E5C-BA58-497B-8D6A-7379F59E60FE}"/>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16" name="Rectangle 61">
                <a:extLst>
                  <a:ext uri="{FF2B5EF4-FFF2-40B4-BE49-F238E27FC236}">
                    <a16:creationId xmlns:a16="http://schemas.microsoft.com/office/drawing/2014/main" id="{F9A56C47-ECAD-4129-B42D-6D64D4E9A2C5}"/>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17" name="Freeform 62">
                <a:extLst>
                  <a:ext uri="{FF2B5EF4-FFF2-40B4-BE49-F238E27FC236}">
                    <a16:creationId xmlns:a16="http://schemas.microsoft.com/office/drawing/2014/main" id="{F42F6446-0B36-4433-B905-4979E2ADA3B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18" name="Freeform 63">
                <a:extLst>
                  <a:ext uri="{FF2B5EF4-FFF2-40B4-BE49-F238E27FC236}">
                    <a16:creationId xmlns:a16="http://schemas.microsoft.com/office/drawing/2014/main" id="{E3D064E2-0FB6-4BED-8C71-04D2DFFFBE4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19" name="Freeform 64">
                <a:extLst>
                  <a:ext uri="{FF2B5EF4-FFF2-40B4-BE49-F238E27FC236}">
                    <a16:creationId xmlns:a16="http://schemas.microsoft.com/office/drawing/2014/main" id="{6C9CCBB5-A60F-4D88-8223-F4975AF16E91}"/>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grpSp>
          <p:nvGrpSpPr>
            <p:cNvPr id="320" name="Group 319">
              <a:extLst>
                <a:ext uri="{FF2B5EF4-FFF2-40B4-BE49-F238E27FC236}">
                  <a16:creationId xmlns:a16="http://schemas.microsoft.com/office/drawing/2014/main" id="{7D9A67CC-5107-4837-8A79-9ADE41BF8EAB}"/>
                </a:ext>
              </a:extLst>
            </p:cNvPr>
            <p:cNvGrpSpPr/>
            <p:nvPr/>
          </p:nvGrpSpPr>
          <p:grpSpPr>
            <a:xfrm>
              <a:off x="5175903" y="5319441"/>
              <a:ext cx="204208" cy="164106"/>
              <a:chOff x="2514949" y="5290541"/>
              <a:chExt cx="284339" cy="228502"/>
            </a:xfrm>
          </p:grpSpPr>
          <p:sp>
            <p:nvSpPr>
              <p:cNvPr id="321" name="Rectangle 56">
                <a:extLst>
                  <a:ext uri="{FF2B5EF4-FFF2-40B4-BE49-F238E27FC236}">
                    <a16:creationId xmlns:a16="http://schemas.microsoft.com/office/drawing/2014/main" id="{880C7255-D3DB-45B7-B1EA-E92EA6ECEB3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22" name="Rectangle 57">
                <a:extLst>
                  <a:ext uri="{FF2B5EF4-FFF2-40B4-BE49-F238E27FC236}">
                    <a16:creationId xmlns:a16="http://schemas.microsoft.com/office/drawing/2014/main" id="{83844B09-6456-4A5B-92CA-4D5608D71F3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23" name="Rectangle 58">
                <a:extLst>
                  <a:ext uri="{FF2B5EF4-FFF2-40B4-BE49-F238E27FC236}">
                    <a16:creationId xmlns:a16="http://schemas.microsoft.com/office/drawing/2014/main" id="{20F5560A-C31E-4624-98BE-E596D0BE2740}"/>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24" name="Rectangle 59">
                <a:extLst>
                  <a:ext uri="{FF2B5EF4-FFF2-40B4-BE49-F238E27FC236}">
                    <a16:creationId xmlns:a16="http://schemas.microsoft.com/office/drawing/2014/main" id="{41AA3257-B781-4076-BC60-F1A18D237AE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25" name="Rectangle 60">
                <a:extLst>
                  <a:ext uri="{FF2B5EF4-FFF2-40B4-BE49-F238E27FC236}">
                    <a16:creationId xmlns:a16="http://schemas.microsoft.com/office/drawing/2014/main" id="{2770CF40-71CD-4174-8EB0-5B7D0716EAB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26" name="Rectangle 61">
                <a:extLst>
                  <a:ext uri="{FF2B5EF4-FFF2-40B4-BE49-F238E27FC236}">
                    <a16:creationId xmlns:a16="http://schemas.microsoft.com/office/drawing/2014/main" id="{5F552C7F-0E77-4423-89E0-3F456CB5CB4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27" name="Freeform 62">
                <a:extLst>
                  <a:ext uri="{FF2B5EF4-FFF2-40B4-BE49-F238E27FC236}">
                    <a16:creationId xmlns:a16="http://schemas.microsoft.com/office/drawing/2014/main" id="{0330C607-82F8-46B1-BFE6-EAA8B332B7FD}"/>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28" name="Freeform 63">
                <a:extLst>
                  <a:ext uri="{FF2B5EF4-FFF2-40B4-BE49-F238E27FC236}">
                    <a16:creationId xmlns:a16="http://schemas.microsoft.com/office/drawing/2014/main" id="{AAA84F75-F3A7-45C5-8AA1-28297BE9B9F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29" name="Freeform 64">
                <a:extLst>
                  <a:ext uri="{FF2B5EF4-FFF2-40B4-BE49-F238E27FC236}">
                    <a16:creationId xmlns:a16="http://schemas.microsoft.com/office/drawing/2014/main" id="{35797EF9-4D19-4EA2-99E7-B1047A79220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grpSp>
          <p:nvGrpSpPr>
            <p:cNvPr id="330" name="Group 329">
              <a:extLst>
                <a:ext uri="{FF2B5EF4-FFF2-40B4-BE49-F238E27FC236}">
                  <a16:creationId xmlns:a16="http://schemas.microsoft.com/office/drawing/2014/main" id="{92A96A5F-7290-4496-887D-B0DBD5D826BC}"/>
                </a:ext>
              </a:extLst>
            </p:cNvPr>
            <p:cNvGrpSpPr/>
            <p:nvPr/>
          </p:nvGrpSpPr>
          <p:grpSpPr>
            <a:xfrm>
              <a:off x="5175903" y="5502771"/>
              <a:ext cx="204208" cy="164106"/>
              <a:chOff x="2514949" y="5290541"/>
              <a:chExt cx="284339" cy="228502"/>
            </a:xfrm>
          </p:grpSpPr>
          <p:sp>
            <p:nvSpPr>
              <p:cNvPr id="331" name="Rectangle 56">
                <a:extLst>
                  <a:ext uri="{FF2B5EF4-FFF2-40B4-BE49-F238E27FC236}">
                    <a16:creationId xmlns:a16="http://schemas.microsoft.com/office/drawing/2014/main" id="{6B9BC65E-C106-4DC9-82C7-68206BF22F2D}"/>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32" name="Rectangle 57">
                <a:extLst>
                  <a:ext uri="{FF2B5EF4-FFF2-40B4-BE49-F238E27FC236}">
                    <a16:creationId xmlns:a16="http://schemas.microsoft.com/office/drawing/2014/main" id="{BE200CAD-B938-4817-95A3-E6607256339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33" name="Rectangle 58">
                <a:extLst>
                  <a:ext uri="{FF2B5EF4-FFF2-40B4-BE49-F238E27FC236}">
                    <a16:creationId xmlns:a16="http://schemas.microsoft.com/office/drawing/2014/main" id="{996C2919-D489-434E-9E2F-72C3D5D4D9DB}"/>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34" name="Rectangle 59">
                <a:extLst>
                  <a:ext uri="{FF2B5EF4-FFF2-40B4-BE49-F238E27FC236}">
                    <a16:creationId xmlns:a16="http://schemas.microsoft.com/office/drawing/2014/main" id="{7A9355EC-176C-4EEC-BE4B-FCA9E502FC9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35" name="Rectangle 60">
                <a:extLst>
                  <a:ext uri="{FF2B5EF4-FFF2-40B4-BE49-F238E27FC236}">
                    <a16:creationId xmlns:a16="http://schemas.microsoft.com/office/drawing/2014/main" id="{3E055000-45F3-426A-84BE-C586DF25007B}"/>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36" name="Rectangle 61">
                <a:extLst>
                  <a:ext uri="{FF2B5EF4-FFF2-40B4-BE49-F238E27FC236}">
                    <a16:creationId xmlns:a16="http://schemas.microsoft.com/office/drawing/2014/main" id="{0C7572ED-B9B6-4682-B092-FE091E1EC2C4}"/>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37" name="Freeform 62">
                <a:extLst>
                  <a:ext uri="{FF2B5EF4-FFF2-40B4-BE49-F238E27FC236}">
                    <a16:creationId xmlns:a16="http://schemas.microsoft.com/office/drawing/2014/main" id="{6A88D57A-D9F5-4C80-A1A9-C261A8321187}"/>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38" name="Freeform 63">
                <a:extLst>
                  <a:ext uri="{FF2B5EF4-FFF2-40B4-BE49-F238E27FC236}">
                    <a16:creationId xmlns:a16="http://schemas.microsoft.com/office/drawing/2014/main" id="{524079F7-9828-4C0B-95E7-7D419B18B37E}"/>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39" name="Freeform 64">
                <a:extLst>
                  <a:ext uri="{FF2B5EF4-FFF2-40B4-BE49-F238E27FC236}">
                    <a16:creationId xmlns:a16="http://schemas.microsoft.com/office/drawing/2014/main" id="{1D95DEA9-01F3-4F48-9B80-26D842A3AD16}"/>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grpSp>
          <p:nvGrpSpPr>
            <p:cNvPr id="300" name="Group 299">
              <a:extLst>
                <a:ext uri="{FF2B5EF4-FFF2-40B4-BE49-F238E27FC236}">
                  <a16:creationId xmlns:a16="http://schemas.microsoft.com/office/drawing/2014/main" id="{58A603CA-2B1F-429B-856B-91D6215F92BA}"/>
                </a:ext>
              </a:extLst>
            </p:cNvPr>
            <p:cNvGrpSpPr/>
            <p:nvPr/>
          </p:nvGrpSpPr>
          <p:grpSpPr>
            <a:xfrm>
              <a:off x="4623258" y="5292688"/>
              <a:ext cx="284339" cy="228502"/>
              <a:chOff x="2514949" y="5290541"/>
              <a:chExt cx="284339" cy="228502"/>
            </a:xfrm>
          </p:grpSpPr>
          <p:sp>
            <p:nvSpPr>
              <p:cNvPr id="301" name="Rectangle 56">
                <a:extLst>
                  <a:ext uri="{FF2B5EF4-FFF2-40B4-BE49-F238E27FC236}">
                    <a16:creationId xmlns:a16="http://schemas.microsoft.com/office/drawing/2014/main" id="{301B761B-84E1-48D8-A96D-9AA88EB9841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02" name="Rectangle 57">
                <a:extLst>
                  <a:ext uri="{FF2B5EF4-FFF2-40B4-BE49-F238E27FC236}">
                    <a16:creationId xmlns:a16="http://schemas.microsoft.com/office/drawing/2014/main" id="{EA1383E2-175B-4D82-AC37-D12AA132ED92}"/>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03" name="Rectangle 58">
                <a:extLst>
                  <a:ext uri="{FF2B5EF4-FFF2-40B4-BE49-F238E27FC236}">
                    <a16:creationId xmlns:a16="http://schemas.microsoft.com/office/drawing/2014/main" id="{CE536714-23C4-4120-9E8E-9B531E115E5D}"/>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04" name="Rectangle 59">
                <a:extLst>
                  <a:ext uri="{FF2B5EF4-FFF2-40B4-BE49-F238E27FC236}">
                    <a16:creationId xmlns:a16="http://schemas.microsoft.com/office/drawing/2014/main" id="{5EEF1F9D-304E-41D0-9B33-479FFF1EAC8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05" name="Rectangle 60">
                <a:extLst>
                  <a:ext uri="{FF2B5EF4-FFF2-40B4-BE49-F238E27FC236}">
                    <a16:creationId xmlns:a16="http://schemas.microsoft.com/office/drawing/2014/main" id="{22199CED-0526-4ACA-B032-A6A293FE72FA}"/>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06" name="Rectangle 61">
                <a:extLst>
                  <a:ext uri="{FF2B5EF4-FFF2-40B4-BE49-F238E27FC236}">
                    <a16:creationId xmlns:a16="http://schemas.microsoft.com/office/drawing/2014/main" id="{A7033C60-1D74-48CD-B1DC-4C5CC6A56A2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07" name="Freeform 62">
                <a:extLst>
                  <a:ext uri="{FF2B5EF4-FFF2-40B4-BE49-F238E27FC236}">
                    <a16:creationId xmlns:a16="http://schemas.microsoft.com/office/drawing/2014/main" id="{4304C6B5-3025-4AB4-B69B-7EADBFE8C6BA}"/>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08" name="Freeform 63">
                <a:extLst>
                  <a:ext uri="{FF2B5EF4-FFF2-40B4-BE49-F238E27FC236}">
                    <a16:creationId xmlns:a16="http://schemas.microsoft.com/office/drawing/2014/main" id="{9A8BFC4A-2603-4F57-A329-9687474FE1A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09" name="Freeform 64">
                <a:extLst>
                  <a:ext uri="{FF2B5EF4-FFF2-40B4-BE49-F238E27FC236}">
                    <a16:creationId xmlns:a16="http://schemas.microsoft.com/office/drawing/2014/main" id="{64690CC9-83D6-40A3-879E-66B2E0AAF86B}"/>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sp>
          <p:nvSpPr>
            <p:cNvPr id="350" name="Rectangle 47">
              <a:extLst>
                <a:ext uri="{FF2B5EF4-FFF2-40B4-BE49-F238E27FC236}">
                  <a16:creationId xmlns:a16="http://schemas.microsoft.com/office/drawing/2014/main" id="{D37DFFCB-256B-4567-9BB5-7309C8A4F1E3}"/>
                </a:ext>
              </a:extLst>
            </p:cNvPr>
            <p:cNvSpPr>
              <a:spLocks noChangeArrowheads="1"/>
            </p:cNvSpPr>
            <p:nvPr/>
          </p:nvSpPr>
          <p:spPr bwMode="auto">
            <a:xfrm>
              <a:off x="2589029" y="6005909"/>
              <a:ext cx="728918"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Stores in </a:t>
              </a:r>
              <a:b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blob storage</a:t>
              </a:r>
            </a:p>
          </p:txBody>
        </p:sp>
        <p:sp>
          <p:nvSpPr>
            <p:cNvPr id="351" name="Rectangle 47">
              <a:extLst>
                <a:ext uri="{FF2B5EF4-FFF2-40B4-BE49-F238E27FC236}">
                  <a16:creationId xmlns:a16="http://schemas.microsoft.com/office/drawing/2014/main" id="{758E0FD9-4D29-4BD9-858E-C95B3081D61D}"/>
                </a:ext>
              </a:extLst>
            </p:cNvPr>
            <p:cNvSpPr>
              <a:spLocks noChangeArrowheads="1"/>
            </p:cNvSpPr>
            <p:nvPr/>
          </p:nvSpPr>
          <p:spPr bwMode="auto">
            <a:xfrm>
              <a:off x="4530183" y="6005909"/>
              <a:ext cx="935386"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Produces scaled</a:t>
              </a:r>
              <a:b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images</a:t>
              </a:r>
            </a:p>
          </p:txBody>
        </p:sp>
      </p:grpSp>
      <p:grpSp>
        <p:nvGrpSpPr>
          <p:cNvPr id="448" name="Group 447">
            <a:extLst>
              <a:ext uri="{FF2B5EF4-FFF2-40B4-BE49-F238E27FC236}">
                <a16:creationId xmlns:a16="http://schemas.microsoft.com/office/drawing/2014/main" id="{9CE69F5A-A6C2-46D1-8E1B-D3B888AC485C}"/>
              </a:ext>
            </a:extLst>
          </p:cNvPr>
          <p:cNvGrpSpPr/>
          <p:nvPr/>
        </p:nvGrpSpPr>
        <p:grpSpPr>
          <a:xfrm>
            <a:off x="6286208" y="2134011"/>
            <a:ext cx="5221073" cy="2072915"/>
            <a:chOff x="6240725" y="1916792"/>
            <a:chExt cx="5733470" cy="2276351"/>
          </a:xfrm>
        </p:grpSpPr>
        <p:sp>
          <p:nvSpPr>
            <p:cNvPr id="15" name="Rectangle 14">
              <a:extLst>
                <a:ext uri="{FF2B5EF4-FFF2-40B4-BE49-F238E27FC236}">
                  <a16:creationId xmlns:a16="http://schemas.microsoft.com/office/drawing/2014/main" id="{624CE282-52C3-43BF-9544-BCDCF761F82D}"/>
                </a:ext>
              </a:extLst>
            </p:cNvPr>
            <p:cNvSpPr/>
            <p:nvPr/>
          </p:nvSpPr>
          <p:spPr bwMode="auto">
            <a:xfrm>
              <a:off x="6240725" y="1916792"/>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873">
                <a:defRPr/>
              </a:pPr>
              <a:r>
                <a:rPr lang="en-US" sz="2000" kern="0">
                  <a:gradFill>
                    <a:gsLst>
                      <a:gs pos="0">
                        <a:srgbClr val="0078D7"/>
                      </a:gs>
                      <a:gs pos="100000">
                        <a:srgbClr val="0078D7"/>
                      </a:gs>
                    </a:gsLst>
                    <a:lin ang="5400000" scaled="0"/>
                  </a:gradFill>
                  <a:latin typeface="Calibri" panose="020F0502020204030204"/>
                  <a:cs typeface="Segoe UI Semibold" panose="020B0702040204020203" pitchFamily="34" charset="0"/>
                </a:rPr>
                <a:t>Timer-based processing</a:t>
              </a:r>
            </a:p>
          </p:txBody>
        </p:sp>
        <p:sp>
          <p:nvSpPr>
            <p:cNvPr id="352" name="Rectangle 47">
              <a:extLst>
                <a:ext uri="{FF2B5EF4-FFF2-40B4-BE49-F238E27FC236}">
                  <a16:creationId xmlns:a16="http://schemas.microsoft.com/office/drawing/2014/main" id="{A016DE09-C949-4826-82FE-2C731598510E}"/>
                </a:ext>
              </a:extLst>
            </p:cNvPr>
            <p:cNvSpPr>
              <a:spLocks noChangeArrowheads="1"/>
            </p:cNvSpPr>
            <p:nvPr/>
          </p:nvSpPr>
          <p:spPr bwMode="auto">
            <a:xfrm>
              <a:off x="10869280" y="3774773"/>
              <a:ext cx="653513" cy="155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Clean table</a:t>
              </a:r>
            </a:p>
          </p:txBody>
        </p:sp>
        <p:sp>
          <p:nvSpPr>
            <p:cNvPr id="353" name="Rectangle 47">
              <a:extLst>
                <a:ext uri="{FF2B5EF4-FFF2-40B4-BE49-F238E27FC236}">
                  <a16:creationId xmlns:a16="http://schemas.microsoft.com/office/drawing/2014/main" id="{E7EC1039-2495-454F-843D-A87ED890D075}"/>
                </a:ext>
              </a:extLst>
            </p:cNvPr>
            <p:cNvSpPr>
              <a:spLocks noChangeArrowheads="1"/>
            </p:cNvSpPr>
            <p:nvPr/>
          </p:nvSpPr>
          <p:spPr bwMode="auto">
            <a:xfrm>
              <a:off x="6682194" y="3774773"/>
              <a:ext cx="500907"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Every 15</a:t>
              </a:r>
              <a:b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minutes</a:t>
              </a:r>
            </a:p>
          </p:txBody>
        </p:sp>
        <p:cxnSp>
          <p:nvCxnSpPr>
            <p:cNvPr id="354" name="Straight Arrow Connector 353">
              <a:extLst>
                <a:ext uri="{FF2B5EF4-FFF2-40B4-BE49-F238E27FC236}">
                  <a16:creationId xmlns:a16="http://schemas.microsoft.com/office/drawing/2014/main" id="{9084BA1B-3F02-4144-9F4D-05E3819E4A66}"/>
                </a:ext>
              </a:extLst>
            </p:cNvPr>
            <p:cNvCxnSpPr>
              <a:cxnSpLocks/>
            </p:cNvCxnSpPr>
            <p:nvPr/>
          </p:nvCxnSpPr>
          <p:spPr>
            <a:xfrm>
              <a:off x="7355130" y="3089583"/>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55" name="Rectangle: Rounded Corners 354">
              <a:extLst>
                <a:ext uri="{FF2B5EF4-FFF2-40B4-BE49-F238E27FC236}">
                  <a16:creationId xmlns:a16="http://schemas.microsoft.com/office/drawing/2014/main" id="{AD63F75C-2E4A-4CC0-A995-29E49D9FCA71}"/>
                </a:ext>
              </a:extLst>
            </p:cNvPr>
            <p:cNvSpPr/>
            <p:nvPr/>
          </p:nvSpPr>
          <p:spPr bwMode="auto">
            <a:xfrm>
              <a:off x="7914489" y="2640283"/>
              <a:ext cx="2183095"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6" name="Group 355">
              <a:extLst>
                <a:ext uri="{FF2B5EF4-FFF2-40B4-BE49-F238E27FC236}">
                  <a16:creationId xmlns:a16="http://schemas.microsoft.com/office/drawing/2014/main" id="{47A09E7C-50B9-4E5C-87CF-CEAD89B35496}"/>
                </a:ext>
              </a:extLst>
            </p:cNvPr>
            <p:cNvGrpSpPr/>
            <p:nvPr/>
          </p:nvGrpSpPr>
          <p:grpSpPr>
            <a:xfrm>
              <a:off x="7917950" y="2524829"/>
              <a:ext cx="452260" cy="417074"/>
              <a:chOff x="7989965" y="5173839"/>
              <a:chExt cx="308230" cy="284249"/>
            </a:xfrm>
          </p:grpSpPr>
          <p:sp>
            <p:nvSpPr>
              <p:cNvPr id="357" name="Rectangle 356">
                <a:extLst>
                  <a:ext uri="{FF2B5EF4-FFF2-40B4-BE49-F238E27FC236}">
                    <a16:creationId xmlns:a16="http://schemas.microsoft.com/office/drawing/2014/main" id="{33A508FE-39D6-4943-8A0B-A8E4A01ACD8D}"/>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8" name="Group 357">
                <a:extLst>
                  <a:ext uri="{FF2B5EF4-FFF2-40B4-BE49-F238E27FC236}">
                    <a16:creationId xmlns:a16="http://schemas.microsoft.com/office/drawing/2014/main" id="{3EDA1E25-5EEE-49D0-90F4-CB777F939AA1}"/>
                  </a:ext>
                </a:extLst>
              </p:cNvPr>
              <p:cNvGrpSpPr/>
              <p:nvPr/>
            </p:nvGrpSpPr>
            <p:grpSpPr>
              <a:xfrm>
                <a:off x="7989965" y="5173839"/>
                <a:ext cx="308230" cy="284249"/>
                <a:chOff x="7875624" y="5410159"/>
                <a:chExt cx="308230" cy="284249"/>
              </a:xfrm>
            </p:grpSpPr>
            <p:sp>
              <p:nvSpPr>
                <p:cNvPr id="359" name="Freeform 17">
                  <a:extLst>
                    <a:ext uri="{FF2B5EF4-FFF2-40B4-BE49-F238E27FC236}">
                      <a16:creationId xmlns:a16="http://schemas.microsoft.com/office/drawing/2014/main" id="{048E1557-061D-43C6-BA1F-E95EC92F73AC}"/>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nvGrpSpPr>
                <p:cNvPr id="360" name="Group 359">
                  <a:extLst>
                    <a:ext uri="{FF2B5EF4-FFF2-40B4-BE49-F238E27FC236}">
                      <a16:creationId xmlns:a16="http://schemas.microsoft.com/office/drawing/2014/main" id="{E058B922-0404-4E1B-8F94-E6AA593E50EB}"/>
                    </a:ext>
                  </a:extLst>
                </p:cNvPr>
                <p:cNvGrpSpPr/>
                <p:nvPr/>
              </p:nvGrpSpPr>
              <p:grpSpPr>
                <a:xfrm>
                  <a:off x="7875624" y="5410159"/>
                  <a:ext cx="308230" cy="284249"/>
                  <a:chOff x="7875624" y="5410159"/>
                  <a:chExt cx="308230" cy="284249"/>
                </a:xfrm>
              </p:grpSpPr>
              <p:sp>
                <p:nvSpPr>
                  <p:cNvPr id="361" name="Freeform 15">
                    <a:extLst>
                      <a:ext uri="{FF2B5EF4-FFF2-40B4-BE49-F238E27FC236}">
                        <a16:creationId xmlns:a16="http://schemas.microsoft.com/office/drawing/2014/main" id="{8C8EE485-9B72-48E9-83AF-3B56E1DC5FC2}"/>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362" name="Freeform 16">
                    <a:extLst>
                      <a:ext uri="{FF2B5EF4-FFF2-40B4-BE49-F238E27FC236}">
                        <a16:creationId xmlns:a16="http://schemas.microsoft.com/office/drawing/2014/main" id="{0FBD3154-6FFB-4EAD-AC2B-D0E23668A37F}"/>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363" name="Freeform 19">
                    <a:extLst>
                      <a:ext uri="{FF2B5EF4-FFF2-40B4-BE49-F238E27FC236}">
                        <a16:creationId xmlns:a16="http://schemas.microsoft.com/office/drawing/2014/main" id="{464D5A4E-97F9-4EA2-9089-5A7BDCACDB30}"/>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grpSp>
        </p:grpSp>
        <p:cxnSp>
          <p:nvCxnSpPr>
            <p:cNvPr id="364" name="Straight Arrow Connector 363">
              <a:extLst>
                <a:ext uri="{FF2B5EF4-FFF2-40B4-BE49-F238E27FC236}">
                  <a16:creationId xmlns:a16="http://schemas.microsoft.com/office/drawing/2014/main" id="{F72A0408-89DA-43C3-852A-04462FDCB9FD}"/>
                </a:ext>
              </a:extLst>
            </p:cNvPr>
            <p:cNvCxnSpPr>
              <a:cxnSpLocks/>
            </p:cNvCxnSpPr>
            <p:nvPr/>
          </p:nvCxnSpPr>
          <p:spPr>
            <a:xfrm>
              <a:off x="10124063" y="3143516"/>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65" name="Rectangle 47">
              <a:extLst>
                <a:ext uri="{FF2B5EF4-FFF2-40B4-BE49-F238E27FC236}">
                  <a16:creationId xmlns:a16="http://schemas.microsoft.com/office/drawing/2014/main" id="{3DCF0CD5-ED59-418B-9C51-8D9A5578B328}"/>
                </a:ext>
              </a:extLst>
            </p:cNvPr>
            <p:cNvSpPr>
              <a:spLocks noChangeArrowheads="1"/>
            </p:cNvSpPr>
            <p:nvPr/>
          </p:nvSpPr>
          <p:spPr bwMode="auto">
            <a:xfrm>
              <a:off x="8340715" y="3774773"/>
              <a:ext cx="1547605" cy="155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Find and clean invalid data</a:t>
              </a:r>
            </a:p>
          </p:txBody>
        </p:sp>
        <p:sp>
          <p:nvSpPr>
            <p:cNvPr id="366" name="Rectangle: Rounded Corners 365">
              <a:extLst>
                <a:ext uri="{FF2B5EF4-FFF2-40B4-BE49-F238E27FC236}">
                  <a16:creationId xmlns:a16="http://schemas.microsoft.com/office/drawing/2014/main" id="{9CB035BB-7D89-405C-AA4B-45F28CC7367A}"/>
                </a:ext>
              </a:extLst>
            </p:cNvPr>
            <p:cNvSpPr/>
            <p:nvPr/>
          </p:nvSpPr>
          <p:spPr bwMode="auto">
            <a:xfrm>
              <a:off x="1070913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67" name="Group 366">
              <a:extLst>
                <a:ext uri="{FF2B5EF4-FFF2-40B4-BE49-F238E27FC236}">
                  <a16:creationId xmlns:a16="http://schemas.microsoft.com/office/drawing/2014/main" id="{A2863F50-0AAC-4C49-A26A-3BCB617F1B14}"/>
                </a:ext>
              </a:extLst>
            </p:cNvPr>
            <p:cNvGrpSpPr/>
            <p:nvPr/>
          </p:nvGrpSpPr>
          <p:grpSpPr>
            <a:xfrm>
              <a:off x="10904663" y="2851700"/>
              <a:ext cx="583805" cy="499815"/>
              <a:chOff x="5888038" y="3135313"/>
              <a:chExt cx="1125538" cy="963612"/>
            </a:xfrm>
          </p:grpSpPr>
          <p:sp>
            <p:nvSpPr>
              <p:cNvPr id="368" name="Freeform 21">
                <a:extLst>
                  <a:ext uri="{FF2B5EF4-FFF2-40B4-BE49-F238E27FC236}">
                    <a16:creationId xmlns:a16="http://schemas.microsoft.com/office/drawing/2014/main" id="{7A01D638-C6A0-4E4E-B711-E1B023DD374C}"/>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69" name="Freeform 22">
                <a:extLst>
                  <a:ext uri="{FF2B5EF4-FFF2-40B4-BE49-F238E27FC236}">
                    <a16:creationId xmlns:a16="http://schemas.microsoft.com/office/drawing/2014/main" id="{F9234607-A8C3-4956-846D-44070E63FAF4}"/>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70" name="Rectangle 369">
                <a:extLst>
                  <a:ext uri="{FF2B5EF4-FFF2-40B4-BE49-F238E27FC236}">
                    <a16:creationId xmlns:a16="http://schemas.microsoft.com/office/drawing/2014/main" id="{AC30A465-E8B7-4B48-A1A4-6BEA6412ECF4}"/>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71" name="Rectangle 370">
                <a:extLst>
                  <a:ext uri="{FF2B5EF4-FFF2-40B4-BE49-F238E27FC236}">
                    <a16:creationId xmlns:a16="http://schemas.microsoft.com/office/drawing/2014/main" id="{C20069BB-7532-4C2C-8C13-222E096ECAD8}"/>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72" name="Rectangle 371">
                <a:extLst>
                  <a:ext uri="{FF2B5EF4-FFF2-40B4-BE49-F238E27FC236}">
                    <a16:creationId xmlns:a16="http://schemas.microsoft.com/office/drawing/2014/main" id="{29A64320-3E70-4A5A-9602-240586EB2E4F}"/>
                  </a:ext>
                </a:extLst>
              </p:cNvPr>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73" name="Rectangle 372">
                <a:extLst>
                  <a:ext uri="{FF2B5EF4-FFF2-40B4-BE49-F238E27FC236}">
                    <a16:creationId xmlns:a16="http://schemas.microsoft.com/office/drawing/2014/main" id="{E31BB4B2-AE7D-4059-B1C9-3C183EB044C0}"/>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74" name="Rectangle 373">
                <a:extLst>
                  <a:ext uri="{FF2B5EF4-FFF2-40B4-BE49-F238E27FC236}">
                    <a16:creationId xmlns:a16="http://schemas.microsoft.com/office/drawing/2014/main" id="{AC9B8034-7533-4766-B9D7-0CC41684B7DB}"/>
                  </a:ext>
                </a:extLst>
              </p:cNvPr>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75" name="Rectangle 374">
                <a:extLst>
                  <a:ext uri="{FF2B5EF4-FFF2-40B4-BE49-F238E27FC236}">
                    <a16:creationId xmlns:a16="http://schemas.microsoft.com/office/drawing/2014/main" id="{7F93BE43-9318-4066-A96D-1BE2434A4EBF}"/>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76" name="Rectangle 375">
                <a:extLst>
                  <a:ext uri="{FF2B5EF4-FFF2-40B4-BE49-F238E27FC236}">
                    <a16:creationId xmlns:a16="http://schemas.microsoft.com/office/drawing/2014/main" id="{062A5078-3E05-473B-96AB-610CFD19B41E}"/>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77" name="Rectangle 376">
                <a:extLst>
                  <a:ext uri="{FF2B5EF4-FFF2-40B4-BE49-F238E27FC236}">
                    <a16:creationId xmlns:a16="http://schemas.microsoft.com/office/drawing/2014/main" id="{0D1011B9-643D-45F4-9DA4-E0742F0B43B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78" name="Rectangle 377">
                <a:extLst>
                  <a:ext uri="{FF2B5EF4-FFF2-40B4-BE49-F238E27FC236}">
                    <a16:creationId xmlns:a16="http://schemas.microsoft.com/office/drawing/2014/main" id="{EB512BE9-15BD-4CD4-9045-8095819D0B26}"/>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79" name="Rectangle 378">
                <a:extLst>
                  <a:ext uri="{FF2B5EF4-FFF2-40B4-BE49-F238E27FC236}">
                    <a16:creationId xmlns:a16="http://schemas.microsoft.com/office/drawing/2014/main" id="{D51B41DB-0CF4-471C-87FD-37AE223E4996}"/>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80" name="Rectangle 379">
                <a:extLst>
                  <a:ext uri="{FF2B5EF4-FFF2-40B4-BE49-F238E27FC236}">
                    <a16:creationId xmlns:a16="http://schemas.microsoft.com/office/drawing/2014/main" id="{10A3F862-CB78-4A92-93E4-29499F835472}"/>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81" name="Rectangle 380">
                <a:extLst>
                  <a:ext uri="{FF2B5EF4-FFF2-40B4-BE49-F238E27FC236}">
                    <a16:creationId xmlns:a16="http://schemas.microsoft.com/office/drawing/2014/main" id="{B77B1806-6248-46FC-91F5-3CCD03ED31E0}"/>
                  </a:ext>
                </a:extLst>
              </p:cNvPr>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82" name="Rectangle 381">
                <a:extLst>
                  <a:ext uri="{FF2B5EF4-FFF2-40B4-BE49-F238E27FC236}">
                    <a16:creationId xmlns:a16="http://schemas.microsoft.com/office/drawing/2014/main" id="{7902386E-B08D-41DB-801E-F3CC78984426}"/>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83" name="Rectangle 382">
                <a:extLst>
                  <a:ext uri="{FF2B5EF4-FFF2-40B4-BE49-F238E27FC236}">
                    <a16:creationId xmlns:a16="http://schemas.microsoft.com/office/drawing/2014/main" id="{02AA4D50-E5C5-439D-BE82-6EB50C0FB78B}"/>
                  </a:ext>
                </a:extLst>
              </p:cNvPr>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84" name="Rectangle 383">
                <a:extLst>
                  <a:ext uri="{FF2B5EF4-FFF2-40B4-BE49-F238E27FC236}">
                    <a16:creationId xmlns:a16="http://schemas.microsoft.com/office/drawing/2014/main" id="{88C06B86-2A5E-4B8A-83FF-4667CDBE567E}"/>
                  </a:ext>
                </a:extLst>
              </p:cNvPr>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85" name="Freeform 38">
                <a:extLst>
                  <a:ext uri="{FF2B5EF4-FFF2-40B4-BE49-F238E27FC236}">
                    <a16:creationId xmlns:a16="http://schemas.microsoft.com/office/drawing/2014/main" id="{FF7342E3-F635-4CB6-BE2C-6969BB762674}"/>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86" name="Freeform 39">
                <a:extLst>
                  <a:ext uri="{FF2B5EF4-FFF2-40B4-BE49-F238E27FC236}">
                    <a16:creationId xmlns:a16="http://schemas.microsoft.com/office/drawing/2014/main" id="{0B40414D-6DDF-43E9-9E96-614DD7B14C71}"/>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87" name="Freeform 40">
                <a:extLst>
                  <a:ext uri="{FF2B5EF4-FFF2-40B4-BE49-F238E27FC236}">
                    <a16:creationId xmlns:a16="http://schemas.microsoft.com/office/drawing/2014/main" id="{1D909EF1-EE8F-4B95-BDFE-1B9109B9F707}"/>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88" name="Freeform 41">
                <a:extLst>
                  <a:ext uri="{FF2B5EF4-FFF2-40B4-BE49-F238E27FC236}">
                    <a16:creationId xmlns:a16="http://schemas.microsoft.com/office/drawing/2014/main" id="{8C69E9B9-642C-47D5-A6FC-D7AA7880AF22}"/>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89" name="Freeform 42">
                <a:extLst>
                  <a:ext uri="{FF2B5EF4-FFF2-40B4-BE49-F238E27FC236}">
                    <a16:creationId xmlns:a16="http://schemas.microsoft.com/office/drawing/2014/main" id="{8CD5FB52-563F-4129-B163-454FBF6B3095}"/>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90" name="Freeform 43">
                <a:extLst>
                  <a:ext uri="{FF2B5EF4-FFF2-40B4-BE49-F238E27FC236}">
                    <a16:creationId xmlns:a16="http://schemas.microsoft.com/office/drawing/2014/main" id="{07ACA2B3-8FEE-4726-95F7-E69B11DF7E3D}"/>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91" name="Rectangle 390">
                <a:extLst>
                  <a:ext uri="{FF2B5EF4-FFF2-40B4-BE49-F238E27FC236}">
                    <a16:creationId xmlns:a16="http://schemas.microsoft.com/office/drawing/2014/main" id="{D831DF2F-7CF9-479D-BAC5-0C7F4DA6F930}"/>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92" name="Rectangle 391">
                <a:extLst>
                  <a:ext uri="{FF2B5EF4-FFF2-40B4-BE49-F238E27FC236}">
                    <a16:creationId xmlns:a16="http://schemas.microsoft.com/office/drawing/2014/main" id="{94130B90-8828-4AB1-A5BC-DAD32BCFA5BC}"/>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93" name="Rectangle 392">
                <a:extLst>
                  <a:ext uri="{FF2B5EF4-FFF2-40B4-BE49-F238E27FC236}">
                    <a16:creationId xmlns:a16="http://schemas.microsoft.com/office/drawing/2014/main" id="{EFAFF6A0-B43F-4FF6-B070-648D13078A52}"/>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94" name="Rectangle 393">
                <a:extLst>
                  <a:ext uri="{FF2B5EF4-FFF2-40B4-BE49-F238E27FC236}">
                    <a16:creationId xmlns:a16="http://schemas.microsoft.com/office/drawing/2014/main" id="{AA6530BE-46DB-43D1-A9A2-41A17A56094E}"/>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95" name="Freeform 48">
                <a:extLst>
                  <a:ext uri="{FF2B5EF4-FFF2-40B4-BE49-F238E27FC236}">
                    <a16:creationId xmlns:a16="http://schemas.microsoft.com/office/drawing/2014/main" id="{567BA44C-99A9-4AC4-AF82-2E83DD052949}"/>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96" name="Freeform 49">
                <a:extLst>
                  <a:ext uri="{FF2B5EF4-FFF2-40B4-BE49-F238E27FC236}">
                    <a16:creationId xmlns:a16="http://schemas.microsoft.com/office/drawing/2014/main" id="{B4B4971F-CEEF-4AD2-B249-F7746B14F463}"/>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id="{42F72F5A-3A59-4EDE-85C6-C1B0E636FCE4}"/>
                </a:ext>
              </a:extLst>
            </p:cNvPr>
            <p:cNvGrpSpPr/>
            <p:nvPr/>
          </p:nvGrpSpPr>
          <p:grpSpPr>
            <a:xfrm>
              <a:off x="6502049" y="2652225"/>
              <a:ext cx="858872" cy="854566"/>
              <a:chOff x="10534650" y="5259388"/>
              <a:chExt cx="633413" cy="630238"/>
            </a:xfrm>
          </p:grpSpPr>
          <p:sp>
            <p:nvSpPr>
              <p:cNvPr id="428" name="Oval 269">
                <a:extLst>
                  <a:ext uri="{FF2B5EF4-FFF2-40B4-BE49-F238E27FC236}">
                    <a16:creationId xmlns:a16="http://schemas.microsoft.com/office/drawing/2014/main" id="{D0455C24-9532-4910-87E4-373A22209AB0}"/>
                  </a:ext>
                </a:extLst>
              </p:cNvPr>
              <p:cNvSpPr>
                <a:spLocks noChangeArrowheads="1"/>
              </p:cNvSpPr>
              <p:nvPr/>
            </p:nvSpPr>
            <p:spPr bwMode="auto">
              <a:xfrm>
                <a:off x="10534650" y="5259388"/>
                <a:ext cx="633413" cy="63023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29" name="Oval 270">
                <a:extLst>
                  <a:ext uri="{FF2B5EF4-FFF2-40B4-BE49-F238E27FC236}">
                    <a16:creationId xmlns:a16="http://schemas.microsoft.com/office/drawing/2014/main" id="{CF3E567B-3FFD-424A-AD3C-3CBFA097344F}"/>
                  </a:ext>
                </a:extLst>
              </p:cNvPr>
              <p:cNvSpPr>
                <a:spLocks noChangeArrowheads="1"/>
              </p:cNvSpPr>
              <p:nvPr/>
            </p:nvSpPr>
            <p:spPr bwMode="auto">
              <a:xfrm>
                <a:off x="10579100" y="5307013"/>
                <a:ext cx="541338" cy="538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30" name="Oval 271">
                <a:extLst>
                  <a:ext uri="{FF2B5EF4-FFF2-40B4-BE49-F238E27FC236}">
                    <a16:creationId xmlns:a16="http://schemas.microsoft.com/office/drawing/2014/main" id="{D0A53015-5BF1-4E11-956B-9FCCB756C95B}"/>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31" name="Line 272">
                <a:extLst>
                  <a:ext uri="{FF2B5EF4-FFF2-40B4-BE49-F238E27FC236}">
                    <a16:creationId xmlns:a16="http://schemas.microsoft.com/office/drawing/2014/main" id="{62C47CAE-B424-403D-948F-B235DD5549A7}"/>
                  </a:ext>
                </a:extLst>
              </p:cNvPr>
              <p:cNvSpPr>
                <a:spLocks noChangeShapeType="1"/>
              </p:cNvSpPr>
              <p:nvPr/>
            </p:nvSpPr>
            <p:spPr bwMode="auto">
              <a:xfrm>
                <a:off x="10850563" y="5322888"/>
                <a:ext cx="0" cy="504825"/>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32" name="Line 273">
                <a:extLst>
                  <a:ext uri="{FF2B5EF4-FFF2-40B4-BE49-F238E27FC236}">
                    <a16:creationId xmlns:a16="http://schemas.microsoft.com/office/drawing/2014/main" id="{10D79980-453C-4878-B68A-EA4598DDE438}"/>
                  </a:ext>
                </a:extLst>
              </p:cNvPr>
              <p:cNvSpPr>
                <a:spLocks noChangeShapeType="1"/>
              </p:cNvSpPr>
              <p:nvPr/>
            </p:nvSpPr>
            <p:spPr bwMode="auto">
              <a:xfrm>
                <a:off x="10599738" y="5575300"/>
                <a:ext cx="503238" cy="0"/>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33" name="Line 274">
                <a:extLst>
                  <a:ext uri="{FF2B5EF4-FFF2-40B4-BE49-F238E27FC236}">
                    <a16:creationId xmlns:a16="http://schemas.microsoft.com/office/drawing/2014/main" id="{5E1482D0-A8F1-4509-9750-DD1472511089}"/>
                  </a:ext>
                </a:extLst>
              </p:cNvPr>
              <p:cNvSpPr>
                <a:spLocks noChangeShapeType="1"/>
              </p:cNvSpPr>
              <p:nvPr/>
            </p:nvSpPr>
            <p:spPr bwMode="auto">
              <a:xfrm>
                <a:off x="10629900" y="5449888"/>
                <a:ext cx="439738" cy="249238"/>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34" name="Line 275">
                <a:extLst>
                  <a:ext uri="{FF2B5EF4-FFF2-40B4-BE49-F238E27FC236}">
                    <a16:creationId xmlns:a16="http://schemas.microsoft.com/office/drawing/2014/main" id="{B2BE6218-5640-4BA4-805F-F50EF9B7CB2E}"/>
                  </a:ext>
                </a:extLst>
              </p:cNvPr>
              <p:cNvSpPr>
                <a:spLocks noChangeShapeType="1"/>
              </p:cNvSpPr>
              <p:nvPr/>
            </p:nvSpPr>
            <p:spPr bwMode="auto">
              <a:xfrm flipV="1">
                <a:off x="10726738" y="5357813"/>
                <a:ext cx="249238"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35" name="Line 276">
                <a:extLst>
                  <a:ext uri="{FF2B5EF4-FFF2-40B4-BE49-F238E27FC236}">
                    <a16:creationId xmlns:a16="http://schemas.microsoft.com/office/drawing/2014/main" id="{A0BB9273-0A4C-49FE-A168-0068453E821B}"/>
                  </a:ext>
                </a:extLst>
              </p:cNvPr>
              <p:cNvSpPr>
                <a:spLocks noChangeShapeType="1"/>
              </p:cNvSpPr>
              <p:nvPr/>
            </p:nvSpPr>
            <p:spPr bwMode="auto">
              <a:xfrm>
                <a:off x="10723563" y="5357813"/>
                <a:ext cx="252413"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36" name="Line 277">
                <a:extLst>
                  <a:ext uri="{FF2B5EF4-FFF2-40B4-BE49-F238E27FC236}">
                    <a16:creationId xmlns:a16="http://schemas.microsoft.com/office/drawing/2014/main" id="{4F844CBF-C561-4957-99DE-D026C7F6E3FA}"/>
                  </a:ext>
                </a:extLst>
              </p:cNvPr>
              <p:cNvSpPr>
                <a:spLocks noChangeShapeType="1"/>
              </p:cNvSpPr>
              <p:nvPr/>
            </p:nvSpPr>
            <p:spPr bwMode="auto">
              <a:xfrm flipV="1">
                <a:off x="10629900" y="5449888"/>
                <a:ext cx="439738" cy="25241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37" name="Oval 278">
                <a:extLst>
                  <a:ext uri="{FF2B5EF4-FFF2-40B4-BE49-F238E27FC236}">
                    <a16:creationId xmlns:a16="http://schemas.microsoft.com/office/drawing/2014/main" id="{9F51EBEB-1C75-468D-B0BC-B03B8A4EEDC1}"/>
                  </a:ext>
                </a:extLst>
              </p:cNvPr>
              <p:cNvSpPr>
                <a:spLocks noChangeArrowheads="1"/>
              </p:cNvSpPr>
              <p:nvPr/>
            </p:nvSpPr>
            <p:spPr bwMode="auto">
              <a:xfrm>
                <a:off x="10644188" y="5372100"/>
                <a:ext cx="411163" cy="407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38" name="Oval 279">
                <a:extLst>
                  <a:ext uri="{FF2B5EF4-FFF2-40B4-BE49-F238E27FC236}">
                    <a16:creationId xmlns:a16="http://schemas.microsoft.com/office/drawing/2014/main" id="{FBC1D57A-A21D-47E8-9D8B-E6B786AB5FBD}"/>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39" name="Line 280">
                <a:extLst>
                  <a:ext uri="{FF2B5EF4-FFF2-40B4-BE49-F238E27FC236}">
                    <a16:creationId xmlns:a16="http://schemas.microsoft.com/office/drawing/2014/main" id="{3BC402A6-B25D-4418-85E5-3E7179FA84BC}"/>
                  </a:ext>
                </a:extLst>
              </p:cNvPr>
              <p:cNvSpPr>
                <a:spLocks noChangeShapeType="1"/>
              </p:cNvSpPr>
              <p:nvPr/>
            </p:nvSpPr>
            <p:spPr bwMode="auto">
              <a:xfrm flipH="1" flipV="1">
                <a:off x="10694988" y="5422900"/>
                <a:ext cx="155575" cy="15240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40" name="Line 281">
                <a:extLst>
                  <a:ext uri="{FF2B5EF4-FFF2-40B4-BE49-F238E27FC236}">
                    <a16:creationId xmlns:a16="http://schemas.microsoft.com/office/drawing/2014/main" id="{0877EF9F-0248-49CC-89A7-43DA3CB87797}"/>
                  </a:ext>
                </a:extLst>
              </p:cNvPr>
              <p:cNvSpPr>
                <a:spLocks noChangeShapeType="1"/>
              </p:cNvSpPr>
              <p:nvPr/>
            </p:nvSpPr>
            <p:spPr bwMode="auto">
              <a:xfrm>
                <a:off x="10850563" y="5575300"/>
                <a:ext cx="115888" cy="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41" name="Line 282">
                <a:extLst>
                  <a:ext uri="{FF2B5EF4-FFF2-40B4-BE49-F238E27FC236}">
                    <a16:creationId xmlns:a16="http://schemas.microsoft.com/office/drawing/2014/main" id="{E7A73509-4206-41CF-8B4D-AB19093699D4}"/>
                  </a:ext>
                </a:extLst>
              </p:cNvPr>
              <p:cNvSpPr>
                <a:spLocks noChangeShapeType="1"/>
              </p:cNvSpPr>
              <p:nvPr/>
            </p:nvSpPr>
            <p:spPr bwMode="auto">
              <a:xfrm flipH="1">
                <a:off x="10694988" y="5541963"/>
                <a:ext cx="188913" cy="187325"/>
              </a:xfrm>
              <a:prstGeom prst="line">
                <a:avLst/>
              </a:prstGeom>
              <a:noFill/>
              <a:ln w="6350" cap="rnd">
                <a:solidFill>
                  <a:srgbClr val="E81123"/>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grpSp>
        <p:grpSp>
          <p:nvGrpSpPr>
            <p:cNvPr id="446" name="Group 445">
              <a:extLst>
                <a:ext uri="{FF2B5EF4-FFF2-40B4-BE49-F238E27FC236}">
                  <a16:creationId xmlns:a16="http://schemas.microsoft.com/office/drawing/2014/main" id="{FD413332-5DAA-4496-A849-B818E82D2845}"/>
                </a:ext>
              </a:extLst>
            </p:cNvPr>
            <p:cNvGrpSpPr/>
            <p:nvPr/>
          </p:nvGrpSpPr>
          <p:grpSpPr>
            <a:xfrm>
              <a:off x="8547295" y="2851700"/>
              <a:ext cx="917482" cy="499815"/>
              <a:chOff x="8484563" y="2851700"/>
              <a:chExt cx="917482" cy="499815"/>
            </a:xfrm>
          </p:grpSpPr>
          <p:grpSp>
            <p:nvGrpSpPr>
              <p:cNvPr id="397" name="Group 396">
                <a:extLst>
                  <a:ext uri="{FF2B5EF4-FFF2-40B4-BE49-F238E27FC236}">
                    <a16:creationId xmlns:a16="http://schemas.microsoft.com/office/drawing/2014/main" id="{74EB9E97-5882-47FC-8A97-DDE82E2391E3}"/>
                  </a:ext>
                </a:extLst>
              </p:cNvPr>
              <p:cNvGrpSpPr/>
              <p:nvPr/>
            </p:nvGrpSpPr>
            <p:grpSpPr>
              <a:xfrm>
                <a:off x="8818240" y="2851700"/>
                <a:ext cx="583805" cy="499815"/>
                <a:chOff x="5888038" y="3135313"/>
                <a:chExt cx="1125538" cy="963612"/>
              </a:xfrm>
            </p:grpSpPr>
            <p:sp>
              <p:nvSpPr>
                <p:cNvPr id="398" name="Freeform 21">
                  <a:extLst>
                    <a:ext uri="{FF2B5EF4-FFF2-40B4-BE49-F238E27FC236}">
                      <a16:creationId xmlns:a16="http://schemas.microsoft.com/office/drawing/2014/main" id="{9C178E68-D340-4D54-A742-64D899FA9E60}"/>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99" name="Freeform 22">
                  <a:extLst>
                    <a:ext uri="{FF2B5EF4-FFF2-40B4-BE49-F238E27FC236}">
                      <a16:creationId xmlns:a16="http://schemas.microsoft.com/office/drawing/2014/main" id="{923A5203-85E8-4459-97D8-60AC759A485F}"/>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00" name="Rectangle 399">
                  <a:extLst>
                    <a:ext uri="{FF2B5EF4-FFF2-40B4-BE49-F238E27FC236}">
                      <a16:creationId xmlns:a16="http://schemas.microsoft.com/office/drawing/2014/main" id="{4F2CB20C-FE81-410A-BED6-77344BD7162D}"/>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01" name="Rectangle 400">
                  <a:extLst>
                    <a:ext uri="{FF2B5EF4-FFF2-40B4-BE49-F238E27FC236}">
                      <a16:creationId xmlns:a16="http://schemas.microsoft.com/office/drawing/2014/main" id="{2A784873-C1FE-48F1-B79E-DF3391686710}"/>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02" name="Rectangle 401">
                  <a:extLst>
                    <a:ext uri="{FF2B5EF4-FFF2-40B4-BE49-F238E27FC236}">
                      <a16:creationId xmlns:a16="http://schemas.microsoft.com/office/drawing/2014/main" id="{069458DF-1944-441A-99FE-B951EE463F1D}"/>
                    </a:ext>
                  </a:extLst>
                </p:cNvPr>
                <p:cNvSpPr>
                  <a:spLocks noChangeArrowheads="1"/>
                </p:cNvSpPr>
                <p:nvPr/>
              </p:nvSpPr>
              <p:spPr bwMode="auto">
                <a:xfrm>
                  <a:off x="6311900"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03" name="Rectangle 402">
                  <a:extLst>
                    <a:ext uri="{FF2B5EF4-FFF2-40B4-BE49-F238E27FC236}">
                      <a16:creationId xmlns:a16="http://schemas.microsoft.com/office/drawing/2014/main" id="{A0A4A9BF-0139-46CE-B7FC-72DDA15942AB}"/>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04" name="Rectangle 403">
                  <a:extLst>
                    <a:ext uri="{FF2B5EF4-FFF2-40B4-BE49-F238E27FC236}">
                      <a16:creationId xmlns:a16="http://schemas.microsoft.com/office/drawing/2014/main" id="{03882748-E3BC-4A76-8B99-5AEAF3E985F7}"/>
                    </a:ext>
                  </a:extLst>
                </p:cNvPr>
                <p:cNvSpPr>
                  <a:spLocks noChangeArrowheads="1"/>
                </p:cNvSpPr>
                <p:nvPr/>
              </p:nvSpPr>
              <p:spPr bwMode="auto">
                <a:xfrm>
                  <a:off x="6650038"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05" name="Rectangle 404">
                  <a:extLst>
                    <a:ext uri="{FF2B5EF4-FFF2-40B4-BE49-F238E27FC236}">
                      <a16:creationId xmlns:a16="http://schemas.microsoft.com/office/drawing/2014/main" id="{5D8D6F64-BE64-492C-B91F-8AC6E4361259}"/>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06" name="Rectangle 405">
                  <a:extLst>
                    <a:ext uri="{FF2B5EF4-FFF2-40B4-BE49-F238E27FC236}">
                      <a16:creationId xmlns:a16="http://schemas.microsoft.com/office/drawing/2014/main" id="{F96F135D-C162-4468-A77E-9D014BCA6919}"/>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07" name="Rectangle 406">
                  <a:extLst>
                    <a:ext uri="{FF2B5EF4-FFF2-40B4-BE49-F238E27FC236}">
                      <a16:creationId xmlns:a16="http://schemas.microsoft.com/office/drawing/2014/main" id="{5A3809E2-808C-426D-A916-70572B02C473}"/>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08" name="Rectangle 407">
                  <a:extLst>
                    <a:ext uri="{FF2B5EF4-FFF2-40B4-BE49-F238E27FC236}">
                      <a16:creationId xmlns:a16="http://schemas.microsoft.com/office/drawing/2014/main" id="{432A1961-DC6D-46F5-997C-647423EFF48D}"/>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09" name="Rectangle 408">
                  <a:extLst>
                    <a:ext uri="{FF2B5EF4-FFF2-40B4-BE49-F238E27FC236}">
                      <a16:creationId xmlns:a16="http://schemas.microsoft.com/office/drawing/2014/main" id="{ACA8D253-DDF6-439A-BE6A-B3189AE57B07}"/>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10" name="Rectangle 409">
                  <a:extLst>
                    <a:ext uri="{FF2B5EF4-FFF2-40B4-BE49-F238E27FC236}">
                      <a16:creationId xmlns:a16="http://schemas.microsoft.com/office/drawing/2014/main" id="{8CA4020E-50E4-4937-87E7-A939C8CB04FC}"/>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11" name="Rectangle 410">
                  <a:extLst>
                    <a:ext uri="{FF2B5EF4-FFF2-40B4-BE49-F238E27FC236}">
                      <a16:creationId xmlns:a16="http://schemas.microsoft.com/office/drawing/2014/main" id="{C6001965-AA10-4A31-BDF9-15BC75013FA2}"/>
                    </a:ext>
                  </a:extLst>
                </p:cNvPr>
                <p:cNvSpPr>
                  <a:spLocks noChangeArrowheads="1"/>
                </p:cNvSpPr>
                <p:nvPr/>
              </p:nvSpPr>
              <p:spPr bwMode="auto">
                <a:xfrm>
                  <a:off x="5973763" y="3843338"/>
                  <a:ext cx="282575"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12" name="Rectangle 411">
                  <a:extLst>
                    <a:ext uri="{FF2B5EF4-FFF2-40B4-BE49-F238E27FC236}">
                      <a16:creationId xmlns:a16="http://schemas.microsoft.com/office/drawing/2014/main" id="{A87EDE0F-BDBE-4D94-B09C-CD89E0C7BA5B}"/>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13" name="Rectangle 412">
                  <a:extLst>
                    <a:ext uri="{FF2B5EF4-FFF2-40B4-BE49-F238E27FC236}">
                      <a16:creationId xmlns:a16="http://schemas.microsoft.com/office/drawing/2014/main" id="{D389347A-4412-4EB6-B08A-D156D9F109D3}"/>
                    </a:ext>
                  </a:extLst>
                </p:cNvPr>
                <p:cNvSpPr>
                  <a:spLocks noChangeArrowheads="1"/>
                </p:cNvSpPr>
                <p:nvPr/>
              </p:nvSpPr>
              <p:spPr bwMode="auto">
                <a:xfrm>
                  <a:off x="6311900"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14" name="Rectangle 413">
                  <a:extLst>
                    <a:ext uri="{FF2B5EF4-FFF2-40B4-BE49-F238E27FC236}">
                      <a16:creationId xmlns:a16="http://schemas.microsoft.com/office/drawing/2014/main" id="{93A60534-1381-42D4-904B-3A7847C5D815}"/>
                    </a:ext>
                  </a:extLst>
                </p:cNvPr>
                <p:cNvSpPr>
                  <a:spLocks noChangeArrowheads="1"/>
                </p:cNvSpPr>
                <p:nvPr/>
              </p:nvSpPr>
              <p:spPr bwMode="auto">
                <a:xfrm>
                  <a:off x="6650038"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15" name="Freeform 38">
                  <a:extLst>
                    <a:ext uri="{FF2B5EF4-FFF2-40B4-BE49-F238E27FC236}">
                      <a16:creationId xmlns:a16="http://schemas.microsoft.com/office/drawing/2014/main" id="{852C311D-6227-489B-B16E-55CEB04AA725}"/>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16" name="Freeform 39">
                  <a:extLst>
                    <a:ext uri="{FF2B5EF4-FFF2-40B4-BE49-F238E27FC236}">
                      <a16:creationId xmlns:a16="http://schemas.microsoft.com/office/drawing/2014/main" id="{860B206B-B3B8-4A19-9F10-1488FE4B6C47}"/>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17" name="Freeform 40">
                  <a:extLst>
                    <a:ext uri="{FF2B5EF4-FFF2-40B4-BE49-F238E27FC236}">
                      <a16:creationId xmlns:a16="http://schemas.microsoft.com/office/drawing/2014/main" id="{BCD61346-92BC-436A-9CDB-B59309617528}"/>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18" name="Freeform 41">
                  <a:extLst>
                    <a:ext uri="{FF2B5EF4-FFF2-40B4-BE49-F238E27FC236}">
                      <a16:creationId xmlns:a16="http://schemas.microsoft.com/office/drawing/2014/main" id="{52B7D22E-34A8-48F3-89CA-7230E066DE7B}"/>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19" name="Freeform 42">
                  <a:extLst>
                    <a:ext uri="{FF2B5EF4-FFF2-40B4-BE49-F238E27FC236}">
                      <a16:creationId xmlns:a16="http://schemas.microsoft.com/office/drawing/2014/main" id="{DF6A8D5F-E45B-43A2-8539-31064A6704BF}"/>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20" name="Freeform 43">
                  <a:extLst>
                    <a:ext uri="{FF2B5EF4-FFF2-40B4-BE49-F238E27FC236}">
                      <a16:creationId xmlns:a16="http://schemas.microsoft.com/office/drawing/2014/main" id="{CF2E0D33-AE64-4569-BB34-FCA6C22BC887}"/>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21" name="Rectangle 420">
                  <a:extLst>
                    <a:ext uri="{FF2B5EF4-FFF2-40B4-BE49-F238E27FC236}">
                      <a16:creationId xmlns:a16="http://schemas.microsoft.com/office/drawing/2014/main" id="{A67DB88F-C378-4D4E-B02A-2B1F9AD9878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22" name="Rectangle 421">
                  <a:extLst>
                    <a:ext uri="{FF2B5EF4-FFF2-40B4-BE49-F238E27FC236}">
                      <a16:creationId xmlns:a16="http://schemas.microsoft.com/office/drawing/2014/main" id="{7448A225-7929-4389-AD76-017B9C5579A0}"/>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23" name="Rectangle 422">
                  <a:extLst>
                    <a:ext uri="{FF2B5EF4-FFF2-40B4-BE49-F238E27FC236}">
                      <a16:creationId xmlns:a16="http://schemas.microsoft.com/office/drawing/2014/main" id="{93338F6D-E8C5-4233-8DED-D019D822663A}"/>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24" name="Rectangle 423">
                  <a:extLst>
                    <a:ext uri="{FF2B5EF4-FFF2-40B4-BE49-F238E27FC236}">
                      <a16:creationId xmlns:a16="http://schemas.microsoft.com/office/drawing/2014/main" id="{7E83C7AA-D6F8-476E-9E1C-BE70BB2A9917}"/>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25" name="Freeform 48">
                  <a:extLst>
                    <a:ext uri="{FF2B5EF4-FFF2-40B4-BE49-F238E27FC236}">
                      <a16:creationId xmlns:a16="http://schemas.microsoft.com/office/drawing/2014/main" id="{EAF88575-3600-4857-B10E-C2EBFA2EAFBE}"/>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26" name="Freeform 49">
                  <a:extLst>
                    <a:ext uri="{FF2B5EF4-FFF2-40B4-BE49-F238E27FC236}">
                      <a16:creationId xmlns:a16="http://schemas.microsoft.com/office/drawing/2014/main" id="{55D77222-2369-4805-AABD-AEB93B24C976}"/>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grpSp>
            <p:nvGrpSpPr>
              <p:cNvPr id="190" name="Group 4">
                <a:extLst>
                  <a:ext uri="{FF2B5EF4-FFF2-40B4-BE49-F238E27FC236}">
                    <a16:creationId xmlns:a16="http://schemas.microsoft.com/office/drawing/2014/main" id="{80243494-C544-4D95-AA25-7BD86FE51D3E}"/>
                  </a:ext>
                </a:extLst>
              </p:cNvPr>
              <p:cNvGrpSpPr>
                <a:grpSpLocks noChangeAspect="1"/>
              </p:cNvGrpSpPr>
              <p:nvPr/>
            </p:nvGrpSpPr>
            <p:grpSpPr bwMode="auto">
              <a:xfrm rot="2700000">
                <a:off x="8588544" y="2854660"/>
                <a:ext cx="323851" cy="531813"/>
                <a:chOff x="4714" y="2045"/>
                <a:chExt cx="204" cy="335"/>
              </a:xfrm>
            </p:grpSpPr>
            <p:sp>
              <p:nvSpPr>
                <p:cNvPr id="442" name="Oval 5">
                  <a:extLst>
                    <a:ext uri="{FF2B5EF4-FFF2-40B4-BE49-F238E27FC236}">
                      <a16:creationId xmlns:a16="http://schemas.microsoft.com/office/drawing/2014/main" id="{0F6138BB-AAAC-4091-BF1B-D948C8B916B6}"/>
                    </a:ext>
                  </a:extLst>
                </p:cNvPr>
                <p:cNvSpPr>
                  <a:spLocks noChangeArrowheads="1"/>
                </p:cNvSpPr>
                <p:nvPr/>
              </p:nvSpPr>
              <p:spPr bwMode="auto">
                <a:xfrm>
                  <a:off x="4714" y="2045"/>
                  <a:ext cx="204" cy="203"/>
                </a:xfrm>
                <a:prstGeom prst="ellipse">
                  <a:avLst/>
                </a:pr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43" name="Freeform 6">
                  <a:extLst>
                    <a:ext uri="{FF2B5EF4-FFF2-40B4-BE49-F238E27FC236}">
                      <a16:creationId xmlns:a16="http://schemas.microsoft.com/office/drawing/2014/main" id="{5D973B07-9286-48E9-A8CE-5E81F6A4AD67}"/>
                    </a:ext>
                  </a:extLst>
                </p:cNvPr>
                <p:cNvSpPr>
                  <a:spLocks/>
                </p:cNvSpPr>
                <p:nvPr/>
              </p:nvSpPr>
              <p:spPr bwMode="auto">
                <a:xfrm>
                  <a:off x="4789" y="2212"/>
                  <a:ext cx="55" cy="168"/>
                </a:xfrm>
                <a:custGeom>
                  <a:avLst/>
                  <a:gdLst>
                    <a:gd name="T0" fmla="*/ 0 w 40"/>
                    <a:gd name="T1" fmla="*/ 0 h 122"/>
                    <a:gd name="T2" fmla="*/ 0 w 40"/>
                    <a:gd name="T3" fmla="*/ 102 h 122"/>
                    <a:gd name="T4" fmla="*/ 0 w 40"/>
                    <a:gd name="T5" fmla="*/ 102 h 122"/>
                    <a:gd name="T6" fmla="*/ 20 w 40"/>
                    <a:gd name="T7" fmla="*/ 122 h 122"/>
                    <a:gd name="T8" fmla="*/ 40 w 40"/>
                    <a:gd name="T9" fmla="*/ 102 h 122"/>
                    <a:gd name="T10" fmla="*/ 40 w 40"/>
                    <a:gd name="T11" fmla="*/ 102 h 122"/>
                    <a:gd name="T12" fmla="*/ 40 w 40"/>
                    <a:gd name="T13" fmla="*/ 0 h 122"/>
                    <a:gd name="T14" fmla="*/ 0 w 40"/>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2">
                      <a:moveTo>
                        <a:pt x="0" y="0"/>
                      </a:moveTo>
                      <a:cubicBezTo>
                        <a:pt x="0" y="102"/>
                        <a:pt x="0" y="102"/>
                        <a:pt x="0" y="102"/>
                      </a:cubicBezTo>
                      <a:cubicBezTo>
                        <a:pt x="0" y="102"/>
                        <a:pt x="0" y="102"/>
                        <a:pt x="0" y="102"/>
                      </a:cubicBezTo>
                      <a:cubicBezTo>
                        <a:pt x="0" y="113"/>
                        <a:pt x="9" y="122"/>
                        <a:pt x="20" y="122"/>
                      </a:cubicBezTo>
                      <a:cubicBezTo>
                        <a:pt x="31" y="122"/>
                        <a:pt x="40" y="113"/>
                        <a:pt x="40" y="102"/>
                      </a:cubicBezTo>
                      <a:cubicBezTo>
                        <a:pt x="40" y="102"/>
                        <a:pt x="40" y="102"/>
                        <a:pt x="40" y="102"/>
                      </a:cubicBezTo>
                      <a:cubicBezTo>
                        <a:pt x="40" y="0"/>
                        <a:pt x="40" y="0"/>
                        <a:pt x="40" y="0"/>
                      </a:cubicBezTo>
                      <a:lnTo>
                        <a:pt x="0"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44" name="Oval 7">
                  <a:extLst>
                    <a:ext uri="{FF2B5EF4-FFF2-40B4-BE49-F238E27FC236}">
                      <a16:creationId xmlns:a16="http://schemas.microsoft.com/office/drawing/2014/main" id="{C4BE7456-876E-4740-8A30-2CFB91CE0875}"/>
                    </a:ext>
                  </a:extLst>
                </p:cNvPr>
                <p:cNvSpPr>
                  <a:spLocks noChangeArrowheads="1"/>
                </p:cNvSpPr>
                <p:nvPr/>
              </p:nvSpPr>
              <p:spPr bwMode="auto">
                <a:xfrm>
                  <a:off x="4742" y="2072"/>
                  <a:ext cx="149" cy="149"/>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45" name="Freeform 8">
                  <a:extLst>
                    <a:ext uri="{FF2B5EF4-FFF2-40B4-BE49-F238E27FC236}">
                      <a16:creationId xmlns:a16="http://schemas.microsoft.com/office/drawing/2014/main" id="{A38146FB-EF0B-4F8F-9AA9-AF2201C5973D}"/>
                    </a:ext>
                  </a:extLst>
                </p:cNvPr>
                <p:cNvSpPr>
                  <a:spLocks/>
                </p:cNvSpPr>
                <p:nvPr/>
              </p:nvSpPr>
              <p:spPr bwMode="auto">
                <a:xfrm>
                  <a:off x="4791" y="2072"/>
                  <a:ext cx="100" cy="149"/>
                </a:xfrm>
                <a:custGeom>
                  <a:avLst/>
                  <a:gdLst>
                    <a:gd name="T0" fmla="*/ 18 w 72"/>
                    <a:gd name="T1" fmla="*/ 0 h 108"/>
                    <a:gd name="T2" fmla="*/ 7 w 72"/>
                    <a:gd name="T3" fmla="*/ 1 h 108"/>
                    <a:gd name="T4" fmla="*/ 0 w 72"/>
                    <a:gd name="T5" fmla="*/ 42 h 108"/>
                    <a:gd name="T6" fmla="*/ 19 w 72"/>
                    <a:gd name="T7" fmla="*/ 108 h 108"/>
                    <a:gd name="T8" fmla="*/ 72 w 72"/>
                    <a:gd name="T9" fmla="*/ 54 h 108"/>
                    <a:gd name="T10" fmla="*/ 18 w 72"/>
                    <a:gd name="T11" fmla="*/ 0 h 108"/>
                  </a:gdLst>
                  <a:ahLst/>
                  <a:cxnLst>
                    <a:cxn ang="0">
                      <a:pos x="T0" y="T1"/>
                    </a:cxn>
                    <a:cxn ang="0">
                      <a:pos x="T2" y="T3"/>
                    </a:cxn>
                    <a:cxn ang="0">
                      <a:pos x="T4" y="T5"/>
                    </a:cxn>
                    <a:cxn ang="0">
                      <a:pos x="T6" y="T7"/>
                    </a:cxn>
                    <a:cxn ang="0">
                      <a:pos x="T8" y="T9"/>
                    </a:cxn>
                    <a:cxn ang="0">
                      <a:pos x="T10" y="T11"/>
                    </a:cxn>
                  </a:cxnLst>
                  <a:rect l="0" t="0" r="r" b="b"/>
                  <a:pathLst>
                    <a:path w="72" h="108">
                      <a:moveTo>
                        <a:pt x="18" y="0"/>
                      </a:moveTo>
                      <a:cubicBezTo>
                        <a:pt x="14" y="0"/>
                        <a:pt x="10" y="0"/>
                        <a:pt x="7" y="1"/>
                      </a:cubicBezTo>
                      <a:cubicBezTo>
                        <a:pt x="3" y="13"/>
                        <a:pt x="0" y="27"/>
                        <a:pt x="0" y="42"/>
                      </a:cubicBezTo>
                      <a:cubicBezTo>
                        <a:pt x="0" y="68"/>
                        <a:pt x="8" y="92"/>
                        <a:pt x="19" y="108"/>
                      </a:cubicBezTo>
                      <a:cubicBezTo>
                        <a:pt x="48" y="107"/>
                        <a:pt x="72" y="83"/>
                        <a:pt x="72" y="54"/>
                      </a:cubicBezTo>
                      <a:cubicBezTo>
                        <a:pt x="72" y="24"/>
                        <a:pt x="47" y="0"/>
                        <a:pt x="18"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grpSp>
        </p:grpSp>
      </p:grpSp>
      <p:sp>
        <p:nvSpPr>
          <p:cNvPr id="451" name="Rectangle 450"/>
          <p:cNvSpPr/>
          <p:nvPr/>
        </p:nvSpPr>
        <p:spPr>
          <a:xfrm>
            <a:off x="882" y="0"/>
            <a:ext cx="12434711" cy="188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452" name="Title 3"/>
          <p:cNvSpPr txBox="1">
            <a:spLocks/>
          </p:cNvSpPr>
          <p:nvPr/>
        </p:nvSpPr>
        <p:spPr>
          <a:xfrm>
            <a:off x="427860" y="559987"/>
            <a:ext cx="11887878" cy="554185"/>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3672" spc="-104" dirty="0">
                <a:solidFill>
                  <a:prstClr val="white"/>
                </a:solidFill>
                <a:latin typeface="Calibri Light" panose="020F0302020204030204"/>
              </a:rPr>
              <a:t>Scenarios for Azure Function</a:t>
            </a:r>
          </a:p>
        </p:txBody>
      </p:sp>
      <p:sp>
        <p:nvSpPr>
          <p:cNvPr id="453" name="Title 3"/>
          <p:cNvSpPr txBox="1">
            <a:spLocks/>
          </p:cNvSpPr>
          <p:nvPr/>
        </p:nvSpPr>
        <p:spPr>
          <a:xfrm>
            <a:off x="425772" y="1135398"/>
            <a:ext cx="11889966" cy="536499"/>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1836" spc="0">
                <a:solidFill>
                  <a:prstClr val="white"/>
                </a:solidFill>
                <a:latin typeface="Calibri Light" panose="020F0302020204030204"/>
                <a:cs typeface="Segoe UI Semilight" panose="020B0402040204020203" pitchFamily="34" charset="0"/>
              </a:rPr>
              <a:t>Anything that needs to respond to events</a:t>
            </a:r>
          </a:p>
        </p:txBody>
      </p:sp>
    </p:spTree>
    <p:extLst>
      <p:ext uri="{BB962C8B-B14F-4D97-AF65-F5344CB8AC3E}">
        <p14:creationId xmlns:p14="http://schemas.microsoft.com/office/powerpoint/2010/main" val="347936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animEffect transition="in" filter="fade">
                                      <p:cBhvr>
                                        <p:cTn id="7" dur="500"/>
                                        <p:tgtEl>
                                          <p:spTgt spid="447"/>
                                        </p:tgtEl>
                                      </p:cBhvr>
                                    </p:animEffect>
                                  </p:childTnLst>
                                </p:cTn>
                              </p:par>
                              <p:par>
                                <p:cTn id="8" presetID="35" presetClass="path" presetSubtype="0" decel="100000" fill="hold" nodeType="withEffect">
                                  <p:stCondLst>
                                    <p:cond delay="0"/>
                                  </p:stCondLst>
                                  <p:childTnLst>
                                    <p:animMotion origin="layout" path="M -4.08731E-6 -4.48933E-6 L -0.02387 -4.48933E-6 " pathEditMode="relative" rAng="0" ptsTypes="AA">
                                      <p:cBhvr>
                                        <p:cTn id="9" dur="750" spd="-100000" fill="hold"/>
                                        <p:tgtEl>
                                          <p:spTgt spid="447"/>
                                        </p:tgtEl>
                                        <p:attrNameLst>
                                          <p:attrName>ppt_x</p:attrName>
                                          <p:attrName>ppt_y</p:attrName>
                                        </p:attrNameLst>
                                      </p:cBhvr>
                                      <p:rCtr x="-1200"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48"/>
                                        </p:tgtEl>
                                        <p:attrNameLst>
                                          <p:attrName>style.visibility</p:attrName>
                                        </p:attrNameLst>
                                      </p:cBhvr>
                                      <p:to>
                                        <p:strVal val="visible"/>
                                      </p:to>
                                    </p:set>
                                    <p:animEffect transition="in" filter="fade">
                                      <p:cBhvr>
                                        <p:cTn id="14" dur="500"/>
                                        <p:tgtEl>
                                          <p:spTgt spid="448"/>
                                        </p:tgtEl>
                                      </p:cBhvr>
                                    </p:animEffect>
                                  </p:childTnLst>
                                </p:cTn>
                              </p:par>
                              <p:par>
                                <p:cTn id="15" presetID="35" presetClass="path" presetSubtype="0" decel="100000" fill="hold" nodeType="withEffect">
                                  <p:stCondLst>
                                    <p:cond delay="0"/>
                                  </p:stCondLst>
                                  <p:childTnLst>
                                    <p:animMotion origin="layout" path="M -4.08731E-6 -4.48933E-6 L -0.02387 -4.48933E-6 " pathEditMode="relative" rAng="0" ptsTypes="AA">
                                      <p:cBhvr>
                                        <p:cTn id="16" dur="750" spd="-100000" fill="hold"/>
                                        <p:tgtEl>
                                          <p:spTgt spid="448"/>
                                        </p:tgtEl>
                                        <p:attrNameLst>
                                          <p:attrName>ppt_x</p:attrName>
                                          <p:attrName>ppt_y</p:attrName>
                                        </p:attrNameLst>
                                      </p:cBhvr>
                                      <p:rCtr x="-1200" y="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49"/>
                                        </p:tgtEl>
                                        <p:attrNameLst>
                                          <p:attrName>style.visibility</p:attrName>
                                        </p:attrNameLst>
                                      </p:cBhvr>
                                      <p:to>
                                        <p:strVal val="visible"/>
                                      </p:to>
                                    </p:set>
                                    <p:animEffect transition="in" filter="fade">
                                      <p:cBhvr>
                                        <p:cTn id="21" dur="500"/>
                                        <p:tgtEl>
                                          <p:spTgt spid="449"/>
                                        </p:tgtEl>
                                      </p:cBhvr>
                                    </p:animEffect>
                                  </p:childTnLst>
                                </p:cTn>
                              </p:par>
                              <p:par>
                                <p:cTn id="22" presetID="35" presetClass="path" presetSubtype="0" decel="100000" fill="hold" nodeType="withEffect">
                                  <p:stCondLst>
                                    <p:cond delay="0"/>
                                  </p:stCondLst>
                                  <p:childTnLst>
                                    <p:animMotion origin="layout" path="M -4.08731E-6 -4.48933E-6 L -0.02387 -4.48933E-6 " pathEditMode="relative" rAng="0" ptsTypes="AA">
                                      <p:cBhvr>
                                        <p:cTn id="23" dur="750" spd="-100000" fill="hold"/>
                                        <p:tgtEl>
                                          <p:spTgt spid="449"/>
                                        </p:tgtEl>
                                        <p:attrNameLst>
                                          <p:attrName>ppt_x</p:attrName>
                                          <p:attrName>ppt_y</p:attrName>
                                        </p:attrNameLst>
                                      </p:cBhvr>
                                      <p:rCtr x="-1200" y="0"/>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50"/>
                                        </p:tgtEl>
                                        <p:attrNameLst>
                                          <p:attrName>style.visibility</p:attrName>
                                        </p:attrNameLst>
                                      </p:cBhvr>
                                      <p:to>
                                        <p:strVal val="visible"/>
                                      </p:to>
                                    </p:set>
                                    <p:animEffect transition="in" filter="fade">
                                      <p:cBhvr>
                                        <p:cTn id="28" dur="500"/>
                                        <p:tgtEl>
                                          <p:spTgt spid="450"/>
                                        </p:tgtEl>
                                      </p:cBhvr>
                                    </p:animEffect>
                                  </p:childTnLst>
                                </p:cTn>
                              </p:par>
                              <p:par>
                                <p:cTn id="29" presetID="35" presetClass="path" presetSubtype="0" decel="100000" fill="hold" nodeType="withEffect">
                                  <p:stCondLst>
                                    <p:cond delay="0"/>
                                  </p:stCondLst>
                                  <p:childTnLst>
                                    <p:animMotion origin="layout" path="M -4.08731E-6 -4.48933E-6 L -0.02387 -4.48933E-6 " pathEditMode="relative" rAng="0" ptsTypes="AA">
                                      <p:cBhvr>
                                        <p:cTn id="30" dur="750" spd="-100000" fill="hold"/>
                                        <p:tgtEl>
                                          <p:spTgt spid="45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77"/>
            <a:ext cx="10056812" cy="2179058"/>
          </a:xfrm>
        </p:spPr>
        <p:txBody>
          <a:bodyPr/>
          <a:lstStyle/>
          <a:p>
            <a:r>
              <a:rPr lang="en-US"/>
              <a:t>Demo</a:t>
            </a:r>
            <a:br>
              <a:rPr lang="en-US"/>
            </a:br>
            <a:endParaRPr lang="en-US"/>
          </a:p>
        </p:txBody>
      </p:sp>
      <p:sp>
        <p:nvSpPr>
          <p:cNvPr id="4" name="Text Placeholder 3">
            <a:extLst>
              <a:ext uri="{FF2B5EF4-FFF2-40B4-BE49-F238E27FC236}">
                <a16:creationId xmlns:a16="http://schemas.microsoft.com/office/drawing/2014/main" id="{21330B09-447E-4107-9955-FB072D8BDD75}"/>
              </a:ext>
            </a:extLst>
          </p:cNvPr>
          <p:cNvSpPr>
            <a:spLocks noGrp="1"/>
          </p:cNvSpPr>
          <p:nvPr>
            <p:ph type="body" sz="quarter" idx="12"/>
          </p:nvPr>
        </p:nvSpPr>
        <p:spPr>
          <a:xfrm>
            <a:off x="457580" y="3771579"/>
            <a:ext cx="8229599" cy="738664"/>
          </a:xfrm>
        </p:spPr>
        <p:txBody>
          <a:bodyPr/>
          <a:lstStyle/>
          <a:p>
            <a:r>
              <a:rPr lang="en-US" dirty="0"/>
              <a:t>Functions</a:t>
            </a:r>
          </a:p>
        </p:txBody>
      </p:sp>
    </p:spTree>
    <p:extLst>
      <p:ext uri="{BB962C8B-B14F-4D97-AF65-F5344CB8AC3E}">
        <p14:creationId xmlns:p14="http://schemas.microsoft.com/office/powerpoint/2010/main" val="115468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340C1C-258B-4A5A-8EA7-11A3D7E03D3E}"/>
              </a:ext>
            </a:extLst>
          </p:cNvPr>
          <p:cNvSpPr txBox="1"/>
          <p:nvPr/>
        </p:nvSpPr>
        <p:spPr>
          <a:xfrm>
            <a:off x="164491" y="1781096"/>
            <a:ext cx="9695125" cy="960220"/>
          </a:xfrm>
          <a:prstGeom prst="rect">
            <a:avLst/>
          </a:prstGeom>
          <a:noFill/>
        </p:spPr>
        <p:txBody>
          <a:bodyPr wrap="square" lIns="182854" tIns="146283" rIns="182854" bIns="146283" rtlCol="0">
            <a:spAutoFit/>
          </a:bodyPr>
          <a:lstStyle/>
          <a:p>
            <a:pPr>
              <a:lnSpc>
                <a:spcPct val="90000"/>
              </a:lnSpc>
              <a:spcAft>
                <a:spcPts val="600"/>
              </a:spcAft>
            </a:pPr>
            <a:r>
              <a:rPr lang="en-US" sz="4800" spc="-100" dirty="0">
                <a:ln w="3175">
                  <a:noFill/>
                </a:ln>
                <a:gradFill>
                  <a:gsLst>
                    <a:gs pos="2917">
                      <a:schemeClr val="tx1"/>
                    </a:gs>
                    <a:gs pos="30000">
                      <a:schemeClr val="tx1"/>
                    </a:gs>
                  </a:gsLst>
                  <a:lin ang="5400000" scaled="0"/>
                </a:gradFill>
                <a:cs typeface="Segoe UI" pitchFamily="34" charset="0"/>
              </a:rPr>
              <a:t>Main takeaways for Azure Functions:</a:t>
            </a:r>
            <a:endParaRPr lang="en-US" sz="4800" spc="-100" dirty="0">
              <a:ln w="3175">
                <a:noFill/>
              </a:ln>
              <a:solidFill>
                <a:srgbClr val="0089D0"/>
              </a:solidFill>
              <a:cs typeface="Segoe UI" pitchFamily="34" charset="0"/>
            </a:endParaRPr>
          </a:p>
        </p:txBody>
      </p:sp>
      <p:sp>
        <p:nvSpPr>
          <p:cNvPr id="12" name="Title 1">
            <a:extLst>
              <a:ext uri="{FF2B5EF4-FFF2-40B4-BE49-F238E27FC236}">
                <a16:creationId xmlns:a16="http://schemas.microsoft.com/office/drawing/2014/main" id="{5BD2E21F-64AA-49EC-8BD6-A023628A0BEF}"/>
              </a:ext>
            </a:extLst>
          </p:cNvPr>
          <p:cNvSpPr txBox="1">
            <a:spLocks/>
          </p:cNvSpPr>
          <p:nvPr/>
        </p:nvSpPr>
        <p:spPr>
          <a:xfrm>
            <a:off x="164491" y="2493564"/>
            <a:ext cx="12107493" cy="5502762"/>
          </a:xfrm>
          <a:prstGeom prst="rect">
            <a:avLst/>
          </a:prstGeom>
          <a:noFill/>
        </p:spPr>
        <p:txBody>
          <a:bodyPr vert="horz" wrap="square" lIns="146283" tIns="91427" rIns="146283" bIns="91427"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619">
                      <a:schemeClr val="tx1"/>
                    </a:gs>
                    <a:gs pos="26549">
                      <a:schemeClr val="tx1"/>
                    </a:gs>
                  </a:gsLst>
                  <a:lin ang="5400000" scaled="0"/>
                </a:gradFill>
                <a:effectLst/>
                <a:latin typeface="+mj-lt"/>
                <a:ea typeface="+mn-ea"/>
                <a:cs typeface="Segoe UI" pitchFamily="34" charset="0"/>
              </a:defRPr>
            </a:lvl1pPr>
          </a:lstStyle>
          <a:p>
            <a:pPr marL="857250" indent="-857250">
              <a:buFont typeface="Arial" panose="020B0604020202020204" pitchFamily="34" charset="0"/>
              <a:buChar char="•"/>
            </a:pPr>
            <a:r>
              <a:rPr lang="en-IN" sz="6000" dirty="0">
                <a:solidFill>
                  <a:srgbClr val="0089D0"/>
                </a:solidFill>
              </a:rPr>
              <a:t>Multiple</a:t>
            </a:r>
            <a:r>
              <a:rPr lang="en-IN" dirty="0"/>
              <a:t> </a:t>
            </a:r>
            <a:r>
              <a:rPr lang="en-IN" sz="6000" dirty="0">
                <a:solidFill>
                  <a:srgbClr val="0089D0"/>
                </a:solidFill>
              </a:rPr>
              <a:t>languages</a:t>
            </a:r>
            <a:r>
              <a:rPr lang="en-IN" dirty="0"/>
              <a:t> </a:t>
            </a:r>
            <a:r>
              <a:rPr lang="en-IN" sz="6000" dirty="0">
                <a:solidFill>
                  <a:srgbClr val="0089D0"/>
                </a:solidFill>
              </a:rPr>
              <a:t>supported</a:t>
            </a:r>
          </a:p>
          <a:p>
            <a:pPr marL="857250" indent="-857250">
              <a:buFont typeface="Arial" panose="020B0604020202020204" pitchFamily="34" charset="0"/>
              <a:buChar char="•"/>
            </a:pPr>
            <a:r>
              <a:rPr lang="en-US" sz="6000" dirty="0">
                <a:solidFill>
                  <a:srgbClr val="0089D0"/>
                </a:solidFill>
              </a:rPr>
              <a:t>Event Driven Programming</a:t>
            </a:r>
          </a:p>
          <a:p>
            <a:pPr marL="857250" indent="-857250">
              <a:buFont typeface="Arial" panose="020B0604020202020204" pitchFamily="34" charset="0"/>
              <a:buChar char="•"/>
            </a:pPr>
            <a:r>
              <a:rPr lang="en-US" sz="6000" dirty="0">
                <a:solidFill>
                  <a:srgbClr val="0089D0"/>
                </a:solidFill>
              </a:rPr>
              <a:t>Pay per use pricing model</a:t>
            </a:r>
          </a:p>
          <a:p>
            <a:pPr marL="857250" indent="-857250">
              <a:buFont typeface="Arial" panose="020B0604020202020204" pitchFamily="34" charset="0"/>
              <a:buChar char="•"/>
            </a:pPr>
            <a:r>
              <a:rPr lang="en-US" sz="6000" dirty="0">
                <a:solidFill>
                  <a:srgbClr val="0089D0"/>
                </a:solidFill>
              </a:rPr>
              <a:t>Scale on demand</a:t>
            </a:r>
          </a:p>
          <a:p>
            <a:pPr marL="857250" indent="-857250">
              <a:buFont typeface="Arial" panose="020B0604020202020204" pitchFamily="34" charset="0"/>
              <a:buChar char="•"/>
            </a:pPr>
            <a:r>
              <a:rPr lang="en-US" sz="6000" dirty="0">
                <a:solidFill>
                  <a:srgbClr val="0089D0"/>
                </a:solidFill>
              </a:rPr>
              <a:t>Focus only on development</a:t>
            </a:r>
          </a:p>
          <a:p>
            <a:pPr algn="ctr"/>
            <a:endParaRPr lang="en-US" sz="7198" dirty="0">
              <a:solidFill>
                <a:srgbClr val="0089D0"/>
              </a:solidFill>
            </a:endParaRPr>
          </a:p>
        </p:txBody>
      </p:sp>
    </p:spTree>
    <p:extLst>
      <p:ext uri="{BB962C8B-B14F-4D97-AF65-F5344CB8AC3E}">
        <p14:creationId xmlns:p14="http://schemas.microsoft.com/office/powerpoint/2010/main" val="3904663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01D85A9-9355-4E5D-A37B-93196DA3EA41}"/>
              </a:ext>
            </a:extLst>
          </p:cNvPr>
          <p:cNvSpPr txBox="1">
            <a:spLocks/>
          </p:cNvSpPr>
          <p:nvPr/>
        </p:nvSpPr>
        <p:spPr>
          <a:xfrm>
            <a:off x="181312" y="4336672"/>
            <a:ext cx="12434710" cy="1181579"/>
          </a:xfrm>
          <a:prstGeom prst="rect">
            <a:avLst/>
          </a:prstGeom>
          <a:noFill/>
        </p:spPr>
        <p:txBody>
          <a:bodyPr vert="horz" wrap="square" lIns="146283" tIns="91427" rIns="146283" bIns="91427"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619">
                      <a:schemeClr val="tx1"/>
                    </a:gs>
                    <a:gs pos="26549">
                      <a:schemeClr val="tx1"/>
                    </a:gs>
                  </a:gsLst>
                  <a:lin ang="5400000" scaled="0"/>
                </a:gradFill>
                <a:effectLst/>
                <a:latin typeface="+mj-lt"/>
                <a:ea typeface="+mn-ea"/>
                <a:cs typeface="Segoe UI" pitchFamily="34" charset="0"/>
              </a:defRPr>
            </a:lvl1pPr>
          </a:lstStyle>
          <a:p>
            <a:r>
              <a:rPr lang="en-US" sz="7198" dirty="0">
                <a:solidFill>
                  <a:srgbClr val="0089D0"/>
                </a:solidFill>
              </a:rPr>
              <a:t>piyush.vaishya@celebaltech.com</a:t>
            </a:r>
          </a:p>
        </p:txBody>
      </p:sp>
      <p:sp>
        <p:nvSpPr>
          <p:cNvPr id="7" name="TextBox 6">
            <a:extLst>
              <a:ext uri="{FF2B5EF4-FFF2-40B4-BE49-F238E27FC236}">
                <a16:creationId xmlns:a16="http://schemas.microsoft.com/office/drawing/2014/main" id="{BBFE8392-17E0-467B-A6DA-B664DDAFFA66}"/>
              </a:ext>
            </a:extLst>
          </p:cNvPr>
          <p:cNvSpPr txBox="1"/>
          <p:nvPr/>
        </p:nvSpPr>
        <p:spPr>
          <a:xfrm>
            <a:off x="181312" y="3542779"/>
            <a:ext cx="1459321" cy="793893"/>
          </a:xfrm>
          <a:prstGeom prst="rect">
            <a:avLst/>
          </a:prstGeom>
          <a:noFill/>
        </p:spPr>
        <p:txBody>
          <a:bodyPr wrap="none" lIns="182854" tIns="146283" rIns="182854" bIns="146283" rtlCol="0">
            <a:spAutoFit/>
          </a:bodyPr>
          <a:lstStyle/>
          <a:p>
            <a:pPr>
              <a:lnSpc>
                <a:spcPct val="90000"/>
              </a:lnSpc>
              <a:spcAft>
                <a:spcPts val="600"/>
              </a:spcAft>
            </a:pPr>
            <a:r>
              <a:rPr lang="en-US" sz="3599" dirty="0">
                <a:gradFill>
                  <a:gsLst>
                    <a:gs pos="2917">
                      <a:schemeClr val="tx1"/>
                    </a:gs>
                    <a:gs pos="30000">
                      <a:schemeClr val="tx1"/>
                    </a:gs>
                  </a:gsLst>
                  <a:lin ang="5400000" scaled="0"/>
                </a:gradFill>
              </a:rPr>
              <a:t>Email</a:t>
            </a:r>
          </a:p>
        </p:txBody>
      </p:sp>
      <p:sp>
        <p:nvSpPr>
          <p:cNvPr id="11" name="TextBox 10">
            <a:extLst>
              <a:ext uri="{FF2B5EF4-FFF2-40B4-BE49-F238E27FC236}">
                <a16:creationId xmlns:a16="http://schemas.microsoft.com/office/drawing/2014/main" id="{F4340C1C-258B-4A5A-8EA7-11A3D7E03D3E}"/>
              </a:ext>
            </a:extLst>
          </p:cNvPr>
          <p:cNvSpPr txBox="1"/>
          <p:nvPr/>
        </p:nvSpPr>
        <p:spPr>
          <a:xfrm>
            <a:off x="172049" y="682381"/>
            <a:ext cx="2080069" cy="793893"/>
          </a:xfrm>
          <a:prstGeom prst="rect">
            <a:avLst/>
          </a:prstGeom>
          <a:noFill/>
        </p:spPr>
        <p:txBody>
          <a:bodyPr wrap="none" lIns="182854" tIns="146283" rIns="182854" bIns="146283" rtlCol="0">
            <a:spAutoFit/>
          </a:bodyPr>
          <a:lstStyle/>
          <a:p>
            <a:pPr>
              <a:lnSpc>
                <a:spcPct val="90000"/>
              </a:lnSpc>
              <a:spcAft>
                <a:spcPts val="600"/>
              </a:spcAft>
            </a:pPr>
            <a:r>
              <a:rPr lang="en-US" sz="3599" dirty="0">
                <a:gradFill>
                  <a:gsLst>
                    <a:gs pos="2917">
                      <a:schemeClr val="tx1"/>
                    </a:gs>
                    <a:gs pos="30000">
                      <a:schemeClr val="tx1"/>
                    </a:gs>
                  </a:gsLst>
                  <a:lin ang="5400000" scaled="0"/>
                </a:gradFill>
              </a:rPr>
              <a:t>LinkedIn</a:t>
            </a:r>
            <a:endParaRPr lang="en-US" sz="3600" spc="-100" dirty="0">
              <a:ln w="3175">
                <a:noFill/>
              </a:ln>
              <a:solidFill>
                <a:srgbClr val="0089D0"/>
              </a:solidFill>
              <a:cs typeface="Segoe UI" pitchFamily="34" charset="0"/>
            </a:endParaRPr>
          </a:p>
        </p:txBody>
      </p:sp>
      <p:sp>
        <p:nvSpPr>
          <p:cNvPr id="12" name="Title 1">
            <a:extLst>
              <a:ext uri="{FF2B5EF4-FFF2-40B4-BE49-F238E27FC236}">
                <a16:creationId xmlns:a16="http://schemas.microsoft.com/office/drawing/2014/main" id="{5BD2E21F-64AA-49EC-8BD6-A023628A0BEF}"/>
              </a:ext>
            </a:extLst>
          </p:cNvPr>
          <p:cNvSpPr txBox="1">
            <a:spLocks/>
          </p:cNvSpPr>
          <p:nvPr/>
        </p:nvSpPr>
        <p:spPr>
          <a:xfrm>
            <a:off x="181312" y="1511868"/>
            <a:ext cx="12434710" cy="1201424"/>
          </a:xfrm>
          <a:prstGeom prst="rect">
            <a:avLst/>
          </a:prstGeom>
          <a:noFill/>
        </p:spPr>
        <p:txBody>
          <a:bodyPr vert="horz" wrap="square" lIns="146283" tIns="91427" rIns="146283" bIns="91427"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619">
                      <a:schemeClr val="tx1"/>
                    </a:gs>
                    <a:gs pos="26549">
                      <a:schemeClr val="tx1"/>
                    </a:gs>
                  </a:gsLst>
                  <a:lin ang="5400000" scaled="0"/>
                </a:gradFill>
                <a:effectLst/>
                <a:latin typeface="+mj-lt"/>
                <a:ea typeface="+mn-ea"/>
                <a:cs typeface="Segoe UI" pitchFamily="34" charset="0"/>
              </a:defRPr>
            </a:lvl1pPr>
          </a:lstStyle>
          <a:p>
            <a:r>
              <a:rPr lang="en-US" sz="7198" dirty="0">
                <a:solidFill>
                  <a:srgbClr val="0089D0"/>
                </a:solidFill>
              </a:rPr>
              <a:t>/in/07piyushvaishya</a:t>
            </a:r>
          </a:p>
        </p:txBody>
      </p:sp>
    </p:spTree>
    <p:extLst>
      <p:ext uri="{BB962C8B-B14F-4D97-AF65-F5344CB8AC3E}">
        <p14:creationId xmlns:p14="http://schemas.microsoft.com/office/powerpoint/2010/main" val="246737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1">
            <a:extLst>
              <a:ext uri="{FF2B5EF4-FFF2-40B4-BE49-F238E27FC236}">
                <a16:creationId xmlns:a16="http://schemas.microsoft.com/office/drawing/2014/main" id="{D08A7FD3-1730-49FE-B4EC-EBC39AD96ED3}"/>
              </a:ext>
            </a:extLst>
          </p:cNvPr>
          <p:cNvSpPr txBox="1">
            <a:spLocks/>
          </p:cNvSpPr>
          <p:nvPr/>
        </p:nvSpPr>
        <p:spPr>
          <a:xfrm>
            <a:off x="1112837" y="2963862"/>
            <a:ext cx="10210800" cy="1066800"/>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56430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5359" y="6014388"/>
            <a:ext cx="2772499" cy="756451"/>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3264" kern="0">
                <a:solidFill>
                  <a:srgbClr val="0070C0"/>
                </a:solidFill>
                <a:latin typeface="Segoe UI"/>
              </a:rPr>
              <a:t>On-Premises</a:t>
            </a:r>
          </a:p>
        </p:txBody>
      </p:sp>
      <p:cxnSp>
        <p:nvCxnSpPr>
          <p:cNvPr id="11" name="Straight Arrow Connector 10"/>
          <p:cNvCxnSpPr>
            <a:cxnSpLocks/>
          </p:cNvCxnSpPr>
          <p:nvPr/>
        </p:nvCxnSpPr>
        <p:spPr>
          <a:xfrm>
            <a:off x="-11679" y="6028080"/>
            <a:ext cx="281212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4816" y="5940184"/>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2" name="TextBox 471">
            <a:extLst>
              <a:ext uri="{FF2B5EF4-FFF2-40B4-BE49-F238E27FC236}">
                <a16:creationId xmlns:a16="http://schemas.microsoft.com/office/drawing/2014/main" id="{08AC357A-CE29-4061-B66B-61B9106B951F}"/>
              </a:ext>
            </a:extLst>
          </p:cNvPr>
          <p:cNvSpPr txBox="1"/>
          <p:nvPr/>
        </p:nvSpPr>
        <p:spPr>
          <a:xfrm rot="20877579">
            <a:off x="591805" y="4733395"/>
            <a:ext cx="1868769" cy="517606"/>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How many </a:t>
            </a:r>
            <a:r>
              <a:rPr lang="en-US" sz="1498" b="1" kern="0">
                <a:gradFill>
                  <a:gsLst>
                    <a:gs pos="1250">
                      <a:srgbClr val="353535"/>
                    </a:gs>
                    <a:gs pos="100000">
                      <a:srgbClr val="353535"/>
                    </a:gs>
                  </a:gsLst>
                  <a:lin ang="5400000" scaled="0"/>
                </a:gradFill>
                <a:latin typeface="Segoe UI"/>
              </a:rPr>
              <a:t>servers </a:t>
            </a:r>
          </a:p>
          <a:p>
            <a:pPr defTabSz="913873">
              <a:lnSpc>
                <a:spcPct val="90000"/>
              </a:lnSpc>
              <a:defRPr/>
            </a:pPr>
            <a:r>
              <a:rPr lang="en-US" sz="1498" kern="0">
                <a:gradFill>
                  <a:gsLst>
                    <a:gs pos="1250">
                      <a:srgbClr val="353535"/>
                    </a:gs>
                    <a:gs pos="100000">
                      <a:srgbClr val="353535"/>
                    </a:gs>
                  </a:gsLst>
                  <a:lin ang="5400000" scaled="0"/>
                </a:gradFill>
                <a:latin typeface="Segoe UI"/>
              </a:rPr>
              <a:t>do I need?</a:t>
            </a:r>
          </a:p>
        </p:txBody>
      </p:sp>
      <p:sp>
        <p:nvSpPr>
          <p:cNvPr id="473" name="TextBox 472">
            <a:extLst>
              <a:ext uri="{FF2B5EF4-FFF2-40B4-BE49-F238E27FC236}">
                <a16:creationId xmlns:a16="http://schemas.microsoft.com/office/drawing/2014/main" id="{22C7F164-D5DC-4773-A6B6-0FA281150922}"/>
              </a:ext>
            </a:extLst>
          </p:cNvPr>
          <p:cNvSpPr txBox="1"/>
          <p:nvPr/>
        </p:nvSpPr>
        <p:spPr>
          <a:xfrm rot="21066084">
            <a:off x="7016207" y="3141859"/>
            <a:ext cx="1318068" cy="517417"/>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Which OS </a:t>
            </a:r>
            <a:br>
              <a:rPr lang="en-US" sz="1498" kern="0">
                <a:gradFill>
                  <a:gsLst>
                    <a:gs pos="1250">
                      <a:srgbClr val="353535"/>
                    </a:gs>
                    <a:gs pos="100000">
                      <a:srgbClr val="353535"/>
                    </a:gs>
                  </a:gsLst>
                  <a:lin ang="5400000" scaled="0"/>
                </a:gradFill>
                <a:latin typeface="Segoe UI"/>
              </a:rPr>
            </a:br>
            <a:r>
              <a:rPr lang="en-US" sz="1498" kern="0">
                <a:gradFill>
                  <a:gsLst>
                    <a:gs pos="1250">
                      <a:srgbClr val="353535"/>
                    </a:gs>
                    <a:gs pos="100000">
                      <a:srgbClr val="353535"/>
                    </a:gs>
                  </a:gsLst>
                  <a:lin ang="5400000" scaled="0"/>
                </a:gradFill>
                <a:latin typeface="Segoe UI"/>
              </a:rPr>
              <a:t>should I use?</a:t>
            </a:r>
          </a:p>
        </p:txBody>
      </p:sp>
      <p:sp>
        <p:nvSpPr>
          <p:cNvPr id="474" name="TextBox 473">
            <a:extLst>
              <a:ext uri="{FF2B5EF4-FFF2-40B4-BE49-F238E27FC236}">
                <a16:creationId xmlns:a16="http://schemas.microsoft.com/office/drawing/2014/main" id="{B419743A-E54D-4F29-A536-BE914D6DD763}"/>
              </a:ext>
            </a:extLst>
          </p:cNvPr>
          <p:cNvSpPr txBox="1"/>
          <p:nvPr/>
        </p:nvSpPr>
        <p:spPr>
          <a:xfrm>
            <a:off x="7569988" y="4951532"/>
            <a:ext cx="1919445" cy="517606"/>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How often should </a:t>
            </a:r>
          </a:p>
          <a:p>
            <a:pPr defTabSz="913873">
              <a:lnSpc>
                <a:spcPct val="90000"/>
              </a:lnSpc>
              <a:defRPr/>
            </a:pPr>
            <a:r>
              <a:rPr lang="en-US" sz="1498" kern="0">
                <a:gradFill>
                  <a:gsLst>
                    <a:gs pos="1250">
                      <a:srgbClr val="353535"/>
                    </a:gs>
                    <a:gs pos="100000">
                      <a:srgbClr val="353535"/>
                    </a:gs>
                  </a:gsLst>
                  <a:lin ang="5400000" scaled="0"/>
                </a:gradFill>
                <a:latin typeface="Segoe UI"/>
              </a:rPr>
              <a:t>I </a:t>
            </a:r>
            <a:r>
              <a:rPr lang="en-US" sz="1498" b="1" kern="0">
                <a:gradFill>
                  <a:gsLst>
                    <a:gs pos="1250">
                      <a:srgbClr val="353535"/>
                    </a:gs>
                    <a:gs pos="100000">
                      <a:srgbClr val="353535"/>
                    </a:gs>
                  </a:gsLst>
                  <a:lin ang="5400000" scaled="0"/>
                </a:gradFill>
                <a:latin typeface="Segoe UI"/>
              </a:rPr>
              <a:t>patch</a:t>
            </a:r>
            <a:r>
              <a:rPr lang="en-US" sz="1498" kern="0">
                <a:gradFill>
                  <a:gsLst>
                    <a:gs pos="1250">
                      <a:srgbClr val="353535"/>
                    </a:gs>
                    <a:gs pos="100000">
                      <a:srgbClr val="353535"/>
                    </a:gs>
                  </a:gsLst>
                  <a:lin ang="5400000" scaled="0"/>
                </a:gradFill>
                <a:latin typeface="Segoe UI"/>
              </a:rPr>
              <a:t> my </a:t>
            </a:r>
            <a:r>
              <a:rPr lang="en-US" sz="1498" b="1" kern="0">
                <a:gradFill>
                  <a:gsLst>
                    <a:gs pos="1250">
                      <a:srgbClr val="353535"/>
                    </a:gs>
                    <a:gs pos="100000">
                      <a:srgbClr val="353535"/>
                    </a:gs>
                  </a:gsLst>
                  <a:lin ang="5400000" scaled="0"/>
                </a:gradFill>
                <a:latin typeface="Segoe UI"/>
              </a:rPr>
              <a:t>servers</a:t>
            </a:r>
            <a:r>
              <a:rPr lang="en-US" sz="1498" kern="0">
                <a:gradFill>
                  <a:gsLst>
                    <a:gs pos="1250">
                      <a:srgbClr val="353535"/>
                    </a:gs>
                    <a:gs pos="100000">
                      <a:srgbClr val="353535"/>
                    </a:gs>
                  </a:gsLst>
                  <a:lin ang="5400000" scaled="0"/>
                </a:gradFill>
                <a:latin typeface="Segoe UI"/>
              </a:rPr>
              <a:t>?</a:t>
            </a:r>
          </a:p>
        </p:txBody>
      </p:sp>
      <p:sp>
        <p:nvSpPr>
          <p:cNvPr id="475" name="TextBox 474">
            <a:extLst>
              <a:ext uri="{FF2B5EF4-FFF2-40B4-BE49-F238E27FC236}">
                <a16:creationId xmlns:a16="http://schemas.microsoft.com/office/drawing/2014/main" id="{4FFEFDA6-DC12-4102-B56A-92DABB0AA1A9}"/>
              </a:ext>
            </a:extLst>
          </p:cNvPr>
          <p:cNvSpPr txBox="1"/>
          <p:nvPr/>
        </p:nvSpPr>
        <p:spPr>
          <a:xfrm rot="20700000">
            <a:off x="1080315" y="1276546"/>
            <a:ext cx="2012621" cy="517606"/>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What size of </a:t>
            </a:r>
            <a:r>
              <a:rPr lang="en-US" sz="1498" b="1" kern="0">
                <a:gradFill>
                  <a:gsLst>
                    <a:gs pos="1250">
                      <a:srgbClr val="353535"/>
                    </a:gs>
                    <a:gs pos="100000">
                      <a:srgbClr val="353535"/>
                    </a:gs>
                  </a:gsLst>
                  <a:lin ang="5400000" scaled="0"/>
                </a:gradFill>
                <a:latin typeface="Segoe UI"/>
              </a:rPr>
              <a:t>servers</a:t>
            </a:r>
            <a:r>
              <a:rPr lang="en-US" sz="1498" kern="0">
                <a:gradFill>
                  <a:gsLst>
                    <a:gs pos="1250">
                      <a:srgbClr val="353535"/>
                    </a:gs>
                    <a:gs pos="100000">
                      <a:srgbClr val="353535"/>
                    </a:gs>
                  </a:gsLst>
                  <a:lin ang="5400000" scaled="0"/>
                </a:gradFill>
                <a:latin typeface="Segoe UI"/>
              </a:rPr>
              <a:t> </a:t>
            </a:r>
          </a:p>
          <a:p>
            <a:pPr defTabSz="913873">
              <a:lnSpc>
                <a:spcPct val="90000"/>
              </a:lnSpc>
              <a:defRPr/>
            </a:pPr>
            <a:r>
              <a:rPr lang="en-US" sz="1498" kern="0">
                <a:gradFill>
                  <a:gsLst>
                    <a:gs pos="1250">
                      <a:srgbClr val="353535"/>
                    </a:gs>
                    <a:gs pos="100000">
                      <a:srgbClr val="353535"/>
                    </a:gs>
                  </a:gsLst>
                  <a:lin ang="5400000" scaled="0"/>
                </a:gradFill>
                <a:latin typeface="Segoe UI"/>
              </a:rPr>
              <a:t>should I </a:t>
            </a:r>
            <a:r>
              <a:rPr lang="en-US" sz="1498" b="1" kern="0">
                <a:gradFill>
                  <a:gsLst>
                    <a:gs pos="1250">
                      <a:srgbClr val="353535"/>
                    </a:gs>
                    <a:gs pos="100000">
                      <a:srgbClr val="353535"/>
                    </a:gs>
                  </a:gsLst>
                  <a:lin ang="5400000" scaled="0"/>
                </a:gradFill>
                <a:latin typeface="Segoe UI"/>
              </a:rPr>
              <a:t>buy</a:t>
            </a:r>
            <a:r>
              <a:rPr lang="en-US" sz="1498" kern="0">
                <a:gradFill>
                  <a:gsLst>
                    <a:gs pos="1250">
                      <a:srgbClr val="353535"/>
                    </a:gs>
                    <a:gs pos="100000">
                      <a:srgbClr val="353535"/>
                    </a:gs>
                  </a:gsLst>
                  <a:lin ang="5400000" scaled="0"/>
                </a:gradFill>
                <a:latin typeface="Segoe UI"/>
              </a:rPr>
              <a:t>?</a:t>
            </a:r>
          </a:p>
        </p:txBody>
      </p:sp>
      <p:sp>
        <p:nvSpPr>
          <p:cNvPr id="476" name="TextBox 475">
            <a:extLst>
              <a:ext uri="{FF2B5EF4-FFF2-40B4-BE49-F238E27FC236}">
                <a16:creationId xmlns:a16="http://schemas.microsoft.com/office/drawing/2014/main" id="{0FAC1726-28A7-4960-BA0C-BB764E2E31A2}"/>
              </a:ext>
            </a:extLst>
          </p:cNvPr>
          <p:cNvSpPr txBox="1"/>
          <p:nvPr/>
        </p:nvSpPr>
        <p:spPr>
          <a:xfrm rot="1233718">
            <a:off x="10208087" y="1397980"/>
            <a:ext cx="1893558" cy="517417"/>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How often should I </a:t>
            </a:r>
            <a:br>
              <a:rPr lang="en-US" sz="1498" kern="0">
                <a:gradFill>
                  <a:gsLst>
                    <a:gs pos="1250">
                      <a:srgbClr val="353535"/>
                    </a:gs>
                    <a:gs pos="100000">
                      <a:srgbClr val="353535"/>
                    </a:gs>
                  </a:gsLst>
                  <a:lin ang="5400000" scaled="0"/>
                </a:gradFill>
                <a:latin typeface="Segoe UI"/>
              </a:rPr>
            </a:br>
            <a:r>
              <a:rPr lang="en-US" sz="1498" kern="0">
                <a:gradFill>
                  <a:gsLst>
                    <a:gs pos="1250">
                      <a:srgbClr val="353535"/>
                    </a:gs>
                    <a:gs pos="100000">
                      <a:srgbClr val="353535"/>
                    </a:gs>
                  </a:gsLst>
                  <a:lin ang="5400000" scaled="0"/>
                </a:gradFill>
                <a:latin typeface="Segoe UI"/>
              </a:rPr>
              <a:t>backup my </a:t>
            </a:r>
            <a:r>
              <a:rPr lang="en-US" sz="1498" b="1" kern="0">
                <a:gradFill>
                  <a:gsLst>
                    <a:gs pos="1250">
                      <a:srgbClr val="353535"/>
                    </a:gs>
                    <a:gs pos="100000">
                      <a:srgbClr val="353535"/>
                    </a:gs>
                  </a:gsLst>
                  <a:lin ang="5400000" scaled="0"/>
                </a:gradFill>
                <a:latin typeface="Segoe UI"/>
              </a:rPr>
              <a:t>server</a:t>
            </a:r>
            <a:r>
              <a:rPr lang="en-US" sz="1498" kern="0">
                <a:gradFill>
                  <a:gsLst>
                    <a:gs pos="1250">
                      <a:srgbClr val="353535"/>
                    </a:gs>
                    <a:gs pos="100000">
                      <a:srgbClr val="353535"/>
                    </a:gs>
                  </a:gsLst>
                  <a:lin ang="5400000" scaled="0"/>
                </a:gradFill>
                <a:latin typeface="Segoe UI"/>
              </a:rPr>
              <a:t>?</a:t>
            </a:r>
          </a:p>
        </p:txBody>
      </p:sp>
      <p:sp>
        <p:nvSpPr>
          <p:cNvPr id="477" name="TextBox 476">
            <a:extLst>
              <a:ext uri="{FF2B5EF4-FFF2-40B4-BE49-F238E27FC236}">
                <a16:creationId xmlns:a16="http://schemas.microsoft.com/office/drawing/2014/main" id="{3379046E-538C-4A49-B064-DABE32C84478}"/>
              </a:ext>
            </a:extLst>
          </p:cNvPr>
          <p:cNvSpPr txBox="1"/>
          <p:nvPr/>
        </p:nvSpPr>
        <p:spPr>
          <a:xfrm>
            <a:off x="10188816" y="2257610"/>
            <a:ext cx="1859225" cy="517417"/>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How can I increase </a:t>
            </a:r>
            <a:br>
              <a:rPr lang="en-US" sz="1498" kern="0">
                <a:gradFill>
                  <a:gsLst>
                    <a:gs pos="1250">
                      <a:srgbClr val="353535"/>
                    </a:gs>
                    <a:gs pos="100000">
                      <a:srgbClr val="353535"/>
                    </a:gs>
                  </a:gsLst>
                  <a:lin ang="5400000" scaled="0"/>
                </a:gradFill>
                <a:latin typeface="Segoe UI"/>
              </a:rPr>
            </a:br>
            <a:r>
              <a:rPr lang="en-US" sz="1498" b="1" kern="0">
                <a:gradFill>
                  <a:gsLst>
                    <a:gs pos="1250">
                      <a:srgbClr val="353535"/>
                    </a:gs>
                    <a:gs pos="100000">
                      <a:srgbClr val="353535"/>
                    </a:gs>
                  </a:gsLst>
                  <a:lin ang="5400000" scaled="0"/>
                </a:gradFill>
                <a:latin typeface="Segoe UI"/>
              </a:rPr>
              <a:t>server</a:t>
            </a:r>
            <a:r>
              <a:rPr lang="en-US" sz="1498" kern="0">
                <a:gradFill>
                  <a:gsLst>
                    <a:gs pos="1250">
                      <a:srgbClr val="353535"/>
                    </a:gs>
                    <a:gs pos="100000">
                      <a:srgbClr val="353535"/>
                    </a:gs>
                  </a:gsLst>
                  <a:lin ang="5400000" scaled="0"/>
                </a:gradFill>
                <a:latin typeface="Segoe UI"/>
              </a:rPr>
              <a:t> utilization?</a:t>
            </a:r>
          </a:p>
        </p:txBody>
      </p:sp>
      <p:sp>
        <p:nvSpPr>
          <p:cNvPr id="478" name="TextBox 477">
            <a:extLst>
              <a:ext uri="{FF2B5EF4-FFF2-40B4-BE49-F238E27FC236}">
                <a16:creationId xmlns:a16="http://schemas.microsoft.com/office/drawing/2014/main" id="{074C5B96-3B22-4E4B-A609-C17613CB2BEA}"/>
              </a:ext>
            </a:extLst>
          </p:cNvPr>
          <p:cNvSpPr txBox="1"/>
          <p:nvPr/>
        </p:nvSpPr>
        <p:spPr>
          <a:xfrm>
            <a:off x="6842547" y="185130"/>
            <a:ext cx="2120811" cy="517417"/>
          </a:xfrm>
          <a:prstGeom prst="rect">
            <a:avLst/>
          </a:prstGeom>
          <a:noFill/>
        </p:spPr>
        <p:txBody>
          <a:bodyPr wrap="none" rtlCol="0">
            <a:spAutoFit/>
          </a:bodyPr>
          <a:lstStyle/>
          <a:p>
            <a:pPr defTabSz="913873">
              <a:lnSpc>
                <a:spcPct val="90000"/>
              </a:lnSpc>
              <a:defRPr/>
            </a:pPr>
            <a:r>
              <a:rPr lang="en-US" sz="1498" kern="0" dirty="0">
                <a:gradFill>
                  <a:gsLst>
                    <a:gs pos="1250">
                      <a:srgbClr val="353535"/>
                    </a:gs>
                    <a:gs pos="100000">
                      <a:srgbClr val="353535"/>
                    </a:gs>
                  </a:gsLst>
                  <a:lin ang="5400000" scaled="0"/>
                </a:gradFill>
                <a:latin typeface="Segoe UI"/>
              </a:rPr>
              <a:t>How do I </a:t>
            </a:r>
            <a:r>
              <a:rPr lang="en-US" sz="1498" b="1" kern="0" dirty="0">
                <a:gradFill>
                  <a:gsLst>
                    <a:gs pos="1250">
                      <a:srgbClr val="353535"/>
                    </a:gs>
                    <a:gs pos="100000">
                      <a:srgbClr val="353535"/>
                    </a:gs>
                  </a:gsLst>
                  <a:lin ang="5400000" scaled="0"/>
                </a:gradFill>
                <a:latin typeface="Segoe UI"/>
              </a:rPr>
              <a:t>deploy</a:t>
            </a:r>
            <a:r>
              <a:rPr lang="en-US" sz="1498" kern="0" dirty="0">
                <a:gradFill>
                  <a:gsLst>
                    <a:gs pos="1250">
                      <a:srgbClr val="353535"/>
                    </a:gs>
                    <a:gs pos="100000">
                      <a:srgbClr val="353535"/>
                    </a:gs>
                  </a:gsLst>
                  <a:lin ang="5400000" scaled="0"/>
                </a:gradFill>
                <a:latin typeface="Segoe UI"/>
              </a:rPr>
              <a:t> new </a:t>
            </a:r>
            <a:br>
              <a:rPr lang="en-US" sz="1498" kern="0" dirty="0">
                <a:gradFill>
                  <a:gsLst>
                    <a:gs pos="1250">
                      <a:srgbClr val="353535"/>
                    </a:gs>
                    <a:gs pos="100000">
                      <a:srgbClr val="353535"/>
                    </a:gs>
                  </a:gsLst>
                  <a:lin ang="5400000" scaled="0"/>
                </a:gradFill>
                <a:latin typeface="Segoe UI"/>
              </a:rPr>
            </a:br>
            <a:r>
              <a:rPr lang="en-US" sz="1498" b="1" kern="0" dirty="0">
                <a:gradFill>
                  <a:gsLst>
                    <a:gs pos="1250">
                      <a:srgbClr val="353535"/>
                    </a:gs>
                    <a:gs pos="100000">
                      <a:srgbClr val="353535"/>
                    </a:gs>
                  </a:gsLst>
                  <a:lin ang="5400000" scaled="0"/>
                </a:gradFill>
                <a:latin typeface="Segoe UI"/>
              </a:rPr>
              <a:t>code</a:t>
            </a:r>
            <a:r>
              <a:rPr lang="en-US" sz="1498" kern="0" dirty="0">
                <a:gradFill>
                  <a:gsLst>
                    <a:gs pos="1250">
                      <a:srgbClr val="353535"/>
                    </a:gs>
                    <a:gs pos="100000">
                      <a:srgbClr val="353535"/>
                    </a:gs>
                  </a:gsLst>
                  <a:lin ang="5400000" scaled="0"/>
                </a:gradFill>
                <a:latin typeface="Segoe UI"/>
              </a:rPr>
              <a:t> to my </a:t>
            </a:r>
            <a:r>
              <a:rPr lang="en-US" sz="1498" b="1" kern="0" dirty="0">
                <a:gradFill>
                  <a:gsLst>
                    <a:gs pos="1250">
                      <a:srgbClr val="353535"/>
                    </a:gs>
                    <a:gs pos="100000">
                      <a:srgbClr val="353535"/>
                    </a:gs>
                  </a:gsLst>
                  <a:lin ang="5400000" scaled="0"/>
                </a:gradFill>
                <a:latin typeface="Segoe UI"/>
              </a:rPr>
              <a:t>server</a:t>
            </a:r>
            <a:r>
              <a:rPr lang="en-US" sz="1498" kern="0" dirty="0">
                <a:gradFill>
                  <a:gsLst>
                    <a:gs pos="1250">
                      <a:srgbClr val="353535"/>
                    </a:gs>
                    <a:gs pos="100000">
                      <a:srgbClr val="353535"/>
                    </a:gs>
                  </a:gsLst>
                  <a:lin ang="5400000" scaled="0"/>
                </a:gradFill>
                <a:latin typeface="Segoe UI"/>
              </a:rPr>
              <a:t>?</a:t>
            </a:r>
          </a:p>
        </p:txBody>
      </p:sp>
      <p:sp>
        <p:nvSpPr>
          <p:cNvPr id="479" name="TextBox 478">
            <a:extLst>
              <a:ext uri="{FF2B5EF4-FFF2-40B4-BE49-F238E27FC236}">
                <a16:creationId xmlns:a16="http://schemas.microsoft.com/office/drawing/2014/main" id="{A2EB86EB-157E-4144-905B-F13291770571}"/>
              </a:ext>
            </a:extLst>
          </p:cNvPr>
          <p:cNvSpPr txBox="1"/>
          <p:nvPr/>
        </p:nvSpPr>
        <p:spPr>
          <a:xfrm>
            <a:off x="4748080" y="895480"/>
            <a:ext cx="2227081" cy="517417"/>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Which packages should</a:t>
            </a:r>
            <a:br>
              <a:rPr lang="en-US" sz="1498" kern="0">
                <a:gradFill>
                  <a:gsLst>
                    <a:gs pos="1250">
                      <a:srgbClr val="353535"/>
                    </a:gs>
                    <a:gs pos="100000">
                      <a:srgbClr val="353535"/>
                    </a:gs>
                  </a:gsLst>
                  <a:lin ang="5400000" scaled="0"/>
                </a:gradFill>
                <a:latin typeface="Segoe UI"/>
              </a:rPr>
            </a:br>
            <a:r>
              <a:rPr lang="en-US" sz="1498" kern="0">
                <a:gradFill>
                  <a:gsLst>
                    <a:gs pos="1250">
                      <a:srgbClr val="353535"/>
                    </a:gs>
                    <a:gs pos="100000">
                      <a:srgbClr val="353535"/>
                    </a:gs>
                  </a:gsLst>
                  <a:lin ang="5400000" scaled="0"/>
                </a:gradFill>
                <a:latin typeface="Segoe UI"/>
              </a:rPr>
              <a:t>be on my </a:t>
            </a:r>
            <a:r>
              <a:rPr lang="en-US" sz="1498" b="1" kern="0">
                <a:gradFill>
                  <a:gsLst>
                    <a:gs pos="1250">
                      <a:srgbClr val="353535"/>
                    </a:gs>
                    <a:gs pos="100000">
                      <a:srgbClr val="353535"/>
                    </a:gs>
                  </a:gsLst>
                  <a:lin ang="5400000" scaled="0"/>
                </a:gradFill>
                <a:latin typeface="Segoe UI"/>
              </a:rPr>
              <a:t>server</a:t>
            </a:r>
            <a:r>
              <a:rPr lang="en-US" sz="1498" kern="0">
                <a:gradFill>
                  <a:gsLst>
                    <a:gs pos="1250">
                      <a:srgbClr val="353535"/>
                    </a:gs>
                    <a:gs pos="100000">
                      <a:srgbClr val="353535"/>
                    </a:gs>
                  </a:gsLst>
                  <a:lin ang="5400000" scaled="0"/>
                </a:gradFill>
                <a:latin typeface="Segoe UI"/>
              </a:rPr>
              <a:t>?</a:t>
            </a:r>
          </a:p>
        </p:txBody>
      </p:sp>
      <p:sp>
        <p:nvSpPr>
          <p:cNvPr id="480" name="TextBox 479">
            <a:extLst>
              <a:ext uri="{FF2B5EF4-FFF2-40B4-BE49-F238E27FC236}">
                <a16:creationId xmlns:a16="http://schemas.microsoft.com/office/drawing/2014/main" id="{75527077-AE97-47AA-BD97-F755BDFD8D79}"/>
              </a:ext>
            </a:extLst>
          </p:cNvPr>
          <p:cNvSpPr txBox="1"/>
          <p:nvPr/>
        </p:nvSpPr>
        <p:spPr>
          <a:xfrm>
            <a:off x="2588762" y="4911804"/>
            <a:ext cx="2318636" cy="517417"/>
          </a:xfrm>
          <a:prstGeom prst="rect">
            <a:avLst/>
          </a:prstGeom>
          <a:noFill/>
        </p:spPr>
        <p:txBody>
          <a:bodyPr wrap="none" rtlCol="0">
            <a:spAutoFit/>
          </a:bodyPr>
          <a:lstStyle/>
          <a:p>
            <a:pPr defTabSz="913873">
              <a:lnSpc>
                <a:spcPct val="90000"/>
              </a:lnSpc>
              <a:defRPr/>
            </a:pPr>
            <a:r>
              <a:rPr lang="en-US" sz="1498" kern="0" dirty="0">
                <a:gradFill>
                  <a:gsLst>
                    <a:gs pos="1250">
                      <a:srgbClr val="353535"/>
                    </a:gs>
                    <a:gs pos="100000">
                      <a:srgbClr val="353535"/>
                    </a:gs>
                  </a:gsLst>
                  <a:lin ang="5400000" scaled="0"/>
                </a:gradFill>
                <a:latin typeface="Segoe UI"/>
              </a:rPr>
              <a:t>It takes how long to </a:t>
            </a:r>
            <a:br>
              <a:rPr lang="en-US" sz="1498" kern="0" dirty="0">
                <a:gradFill>
                  <a:gsLst>
                    <a:gs pos="1250">
                      <a:srgbClr val="353535"/>
                    </a:gs>
                    <a:gs pos="100000">
                      <a:srgbClr val="353535"/>
                    </a:gs>
                  </a:gsLst>
                  <a:lin ang="5400000" scaled="0"/>
                </a:gradFill>
                <a:latin typeface="Segoe UI"/>
              </a:rPr>
            </a:br>
            <a:r>
              <a:rPr lang="en-US" sz="1498" b="1" kern="0" dirty="0">
                <a:gradFill>
                  <a:gsLst>
                    <a:gs pos="1250">
                      <a:srgbClr val="353535"/>
                    </a:gs>
                    <a:gs pos="100000">
                      <a:srgbClr val="353535"/>
                    </a:gs>
                  </a:gsLst>
                  <a:lin ang="5400000" scaled="0"/>
                </a:gradFill>
                <a:latin typeface="Segoe UI"/>
              </a:rPr>
              <a:t>provision</a:t>
            </a:r>
            <a:r>
              <a:rPr lang="en-US" sz="1498" kern="0" dirty="0">
                <a:gradFill>
                  <a:gsLst>
                    <a:gs pos="1250">
                      <a:srgbClr val="353535"/>
                    </a:gs>
                    <a:gs pos="100000">
                      <a:srgbClr val="353535"/>
                    </a:gs>
                  </a:gsLst>
                  <a:lin ang="5400000" scaled="0"/>
                </a:gradFill>
                <a:latin typeface="Segoe UI"/>
              </a:rPr>
              <a:t> a new </a:t>
            </a:r>
            <a:r>
              <a:rPr lang="en-US" sz="1498" b="1" kern="0" dirty="0">
                <a:gradFill>
                  <a:gsLst>
                    <a:gs pos="1250">
                      <a:srgbClr val="353535"/>
                    </a:gs>
                    <a:gs pos="100000">
                      <a:srgbClr val="353535"/>
                    </a:gs>
                  </a:gsLst>
                  <a:lin ang="5400000" scaled="0"/>
                </a:gradFill>
                <a:latin typeface="Segoe UI"/>
              </a:rPr>
              <a:t>server</a:t>
            </a:r>
            <a:r>
              <a:rPr lang="en-US" sz="1498" kern="0" dirty="0">
                <a:gradFill>
                  <a:gsLst>
                    <a:gs pos="1250">
                      <a:srgbClr val="353535"/>
                    </a:gs>
                    <a:gs pos="100000">
                      <a:srgbClr val="353535"/>
                    </a:gs>
                  </a:gsLst>
                  <a:lin ang="5400000" scaled="0"/>
                </a:gradFill>
                <a:latin typeface="Segoe UI"/>
              </a:rPr>
              <a:t>?</a:t>
            </a:r>
          </a:p>
        </p:txBody>
      </p:sp>
      <p:sp>
        <p:nvSpPr>
          <p:cNvPr id="481" name="TextBox 480">
            <a:extLst>
              <a:ext uri="{FF2B5EF4-FFF2-40B4-BE49-F238E27FC236}">
                <a16:creationId xmlns:a16="http://schemas.microsoft.com/office/drawing/2014/main" id="{5F48CB9B-1183-4C06-A7C5-90F0F4BC485D}"/>
              </a:ext>
            </a:extLst>
          </p:cNvPr>
          <p:cNvSpPr txBox="1"/>
          <p:nvPr/>
        </p:nvSpPr>
        <p:spPr>
          <a:xfrm rot="2037234">
            <a:off x="9861754" y="3492402"/>
            <a:ext cx="1839345" cy="517606"/>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Are my </a:t>
            </a:r>
            <a:r>
              <a:rPr lang="en-US" sz="1498" b="1" kern="0">
                <a:gradFill>
                  <a:gsLst>
                    <a:gs pos="1250">
                      <a:srgbClr val="353535"/>
                    </a:gs>
                    <a:gs pos="100000">
                      <a:srgbClr val="353535"/>
                    </a:gs>
                  </a:gsLst>
                  <a:lin ang="5400000" scaled="0"/>
                </a:gradFill>
                <a:latin typeface="Segoe UI"/>
              </a:rPr>
              <a:t>server</a:t>
            </a:r>
            <a:r>
              <a:rPr lang="en-US" sz="1498" kern="0">
                <a:gradFill>
                  <a:gsLst>
                    <a:gs pos="1250">
                      <a:srgbClr val="353535"/>
                    </a:gs>
                    <a:gs pos="100000">
                      <a:srgbClr val="353535"/>
                    </a:gs>
                  </a:gsLst>
                  <a:lin ang="5400000" scaled="0"/>
                </a:gradFill>
                <a:latin typeface="Segoe UI"/>
              </a:rPr>
              <a:t> in a </a:t>
            </a:r>
          </a:p>
          <a:p>
            <a:pPr defTabSz="913873">
              <a:lnSpc>
                <a:spcPct val="90000"/>
              </a:lnSpc>
              <a:defRPr/>
            </a:pPr>
            <a:r>
              <a:rPr lang="en-US" sz="1498" kern="0">
                <a:gradFill>
                  <a:gsLst>
                    <a:gs pos="1250">
                      <a:srgbClr val="353535"/>
                    </a:gs>
                    <a:gs pos="100000">
                      <a:srgbClr val="353535"/>
                    </a:gs>
                  </a:gsLst>
                  <a:lin ang="5400000" scaled="0"/>
                </a:gradFill>
                <a:latin typeface="Segoe UI"/>
              </a:rPr>
              <a:t>secure location?</a:t>
            </a:r>
          </a:p>
        </p:txBody>
      </p:sp>
      <p:sp>
        <p:nvSpPr>
          <p:cNvPr id="482" name="TextBox 481">
            <a:extLst>
              <a:ext uri="{FF2B5EF4-FFF2-40B4-BE49-F238E27FC236}">
                <a16:creationId xmlns:a16="http://schemas.microsoft.com/office/drawing/2014/main" id="{449688C2-16E4-4EE7-8F0A-4FCEF65B818F}"/>
              </a:ext>
            </a:extLst>
          </p:cNvPr>
          <p:cNvSpPr txBox="1"/>
          <p:nvPr/>
        </p:nvSpPr>
        <p:spPr>
          <a:xfrm rot="20116499">
            <a:off x="7280921" y="3768737"/>
            <a:ext cx="1993005" cy="517606"/>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What happens if the </a:t>
            </a:r>
          </a:p>
          <a:p>
            <a:pPr defTabSz="913873">
              <a:lnSpc>
                <a:spcPct val="90000"/>
              </a:lnSpc>
              <a:defRPr/>
            </a:pPr>
            <a:r>
              <a:rPr lang="en-US" sz="1498" kern="0">
                <a:gradFill>
                  <a:gsLst>
                    <a:gs pos="1250">
                      <a:srgbClr val="353535"/>
                    </a:gs>
                    <a:gs pos="100000">
                      <a:srgbClr val="353535"/>
                    </a:gs>
                  </a:gsLst>
                  <a:lin ang="5400000" scaled="0"/>
                </a:gradFill>
                <a:latin typeface="Segoe UI"/>
              </a:rPr>
              <a:t>power goes out?</a:t>
            </a:r>
          </a:p>
        </p:txBody>
      </p:sp>
      <p:sp>
        <p:nvSpPr>
          <p:cNvPr id="483" name="TextBox 482">
            <a:extLst>
              <a:ext uri="{FF2B5EF4-FFF2-40B4-BE49-F238E27FC236}">
                <a16:creationId xmlns:a16="http://schemas.microsoft.com/office/drawing/2014/main" id="{CDD9048F-D154-4AE8-8943-AF540591AEC4}"/>
              </a:ext>
            </a:extLst>
          </p:cNvPr>
          <p:cNvSpPr txBox="1"/>
          <p:nvPr/>
        </p:nvSpPr>
        <p:spPr>
          <a:xfrm rot="19484879">
            <a:off x="463571" y="3506839"/>
            <a:ext cx="1994924" cy="517417"/>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Do I need secondary</a:t>
            </a:r>
            <a:br>
              <a:rPr lang="en-US" sz="1498" kern="0">
                <a:gradFill>
                  <a:gsLst>
                    <a:gs pos="1250">
                      <a:srgbClr val="353535"/>
                    </a:gs>
                    <a:gs pos="100000">
                      <a:srgbClr val="353535"/>
                    </a:gs>
                  </a:gsLst>
                  <a:lin ang="5400000" scaled="0"/>
                </a:gradFill>
                <a:latin typeface="Segoe UI"/>
              </a:rPr>
            </a:br>
            <a:r>
              <a:rPr lang="en-US" sz="1498" kern="0">
                <a:gradFill>
                  <a:gsLst>
                    <a:gs pos="1250">
                      <a:srgbClr val="353535"/>
                    </a:gs>
                    <a:gs pos="100000">
                      <a:srgbClr val="353535"/>
                    </a:gs>
                  </a:gsLst>
                  <a:lin ang="5400000" scaled="0"/>
                </a:gradFill>
                <a:latin typeface="Segoe UI"/>
              </a:rPr>
              <a:t>network connection?</a:t>
            </a:r>
          </a:p>
        </p:txBody>
      </p:sp>
      <p:sp>
        <p:nvSpPr>
          <p:cNvPr id="484" name="TextBox 483">
            <a:extLst>
              <a:ext uri="{FF2B5EF4-FFF2-40B4-BE49-F238E27FC236}">
                <a16:creationId xmlns:a16="http://schemas.microsoft.com/office/drawing/2014/main" id="{400E6DC3-6FE4-4B92-A837-44D524EE6889}"/>
              </a:ext>
            </a:extLst>
          </p:cNvPr>
          <p:cNvSpPr txBox="1"/>
          <p:nvPr/>
        </p:nvSpPr>
        <p:spPr>
          <a:xfrm rot="21388068">
            <a:off x="2944547" y="154460"/>
            <a:ext cx="2903935" cy="517417"/>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What is the right </a:t>
            </a:r>
            <a:r>
              <a:rPr lang="en-US" sz="1498" b="1" kern="0">
                <a:gradFill>
                  <a:gsLst>
                    <a:gs pos="1250">
                      <a:srgbClr val="353535"/>
                    </a:gs>
                    <a:gs pos="100000">
                      <a:srgbClr val="353535"/>
                    </a:gs>
                  </a:gsLst>
                  <a:lin ang="5400000" scaled="0"/>
                </a:gradFill>
                <a:latin typeface="Segoe UI"/>
              </a:rPr>
              <a:t>size</a:t>
            </a:r>
            <a:r>
              <a:rPr lang="en-US" sz="1498" kern="0">
                <a:gradFill>
                  <a:gsLst>
                    <a:gs pos="1250">
                      <a:srgbClr val="353535"/>
                    </a:gs>
                    <a:gs pos="100000">
                      <a:srgbClr val="353535"/>
                    </a:gs>
                  </a:gsLst>
                  <a:lin ang="5400000" scaled="0"/>
                </a:gradFill>
                <a:latin typeface="Segoe UI"/>
              </a:rPr>
              <a:t> of </a:t>
            </a:r>
          </a:p>
          <a:p>
            <a:pPr defTabSz="913873">
              <a:lnSpc>
                <a:spcPct val="90000"/>
              </a:lnSpc>
              <a:defRPr/>
            </a:pPr>
            <a:r>
              <a:rPr lang="en-US" sz="1498" b="1" kern="0">
                <a:gradFill>
                  <a:gsLst>
                    <a:gs pos="1250">
                      <a:srgbClr val="353535"/>
                    </a:gs>
                    <a:gs pos="100000">
                      <a:srgbClr val="353535"/>
                    </a:gs>
                  </a:gsLst>
                  <a:lin ang="5400000" scaled="0"/>
                </a:gradFill>
                <a:latin typeface="Segoe UI"/>
              </a:rPr>
              <a:t>servers </a:t>
            </a:r>
            <a:r>
              <a:rPr lang="en-US" sz="1498" kern="0">
                <a:gradFill>
                  <a:gsLst>
                    <a:gs pos="1250">
                      <a:srgbClr val="353535"/>
                    </a:gs>
                    <a:gs pos="100000">
                      <a:srgbClr val="353535"/>
                    </a:gs>
                  </a:gsLst>
                  <a:lin ang="5400000" scaled="0"/>
                </a:gradFill>
                <a:latin typeface="Segoe UI"/>
              </a:rPr>
              <a:t>for my business needs?</a:t>
            </a:r>
          </a:p>
        </p:txBody>
      </p:sp>
      <p:sp>
        <p:nvSpPr>
          <p:cNvPr id="485" name="TextBox 484">
            <a:extLst>
              <a:ext uri="{FF2B5EF4-FFF2-40B4-BE49-F238E27FC236}">
                <a16:creationId xmlns:a16="http://schemas.microsoft.com/office/drawing/2014/main" id="{18DA3D07-DFDE-4BAE-A823-A35FDB08F22E}"/>
              </a:ext>
            </a:extLst>
          </p:cNvPr>
          <p:cNvSpPr txBox="1"/>
          <p:nvPr/>
        </p:nvSpPr>
        <p:spPr>
          <a:xfrm rot="20700000">
            <a:off x="3675057" y="3133690"/>
            <a:ext cx="2081278" cy="517606"/>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Who has </a:t>
            </a:r>
            <a:r>
              <a:rPr lang="en-US" sz="1498" b="1" kern="0">
                <a:gradFill>
                  <a:gsLst>
                    <a:gs pos="1250">
                      <a:srgbClr val="353535"/>
                    </a:gs>
                    <a:gs pos="100000">
                      <a:srgbClr val="353535"/>
                    </a:gs>
                  </a:gsLst>
                  <a:lin ang="5400000" scaled="0"/>
                </a:gradFill>
                <a:latin typeface="Segoe UI"/>
              </a:rPr>
              <a:t>physical</a:t>
            </a:r>
            <a:r>
              <a:rPr lang="en-US" sz="1498" kern="0">
                <a:gradFill>
                  <a:gsLst>
                    <a:gs pos="1250">
                      <a:srgbClr val="353535"/>
                    </a:gs>
                    <a:gs pos="100000">
                      <a:srgbClr val="353535"/>
                    </a:gs>
                  </a:gsLst>
                  <a:lin ang="5400000" scaled="0"/>
                </a:gradFill>
                <a:latin typeface="Segoe UI"/>
              </a:rPr>
              <a:t> </a:t>
            </a:r>
          </a:p>
          <a:p>
            <a:pPr defTabSz="913873">
              <a:lnSpc>
                <a:spcPct val="90000"/>
              </a:lnSpc>
              <a:defRPr/>
            </a:pPr>
            <a:r>
              <a:rPr lang="en-US" sz="1498" kern="0">
                <a:gradFill>
                  <a:gsLst>
                    <a:gs pos="1250">
                      <a:srgbClr val="353535"/>
                    </a:gs>
                    <a:gs pos="100000">
                      <a:srgbClr val="353535"/>
                    </a:gs>
                  </a:gsLst>
                  <a:lin ang="5400000" scaled="0"/>
                </a:gradFill>
                <a:latin typeface="Segoe UI"/>
              </a:rPr>
              <a:t>access to my </a:t>
            </a:r>
            <a:r>
              <a:rPr lang="en-US" sz="1498" b="1" kern="0">
                <a:gradFill>
                  <a:gsLst>
                    <a:gs pos="1250">
                      <a:srgbClr val="353535"/>
                    </a:gs>
                    <a:gs pos="100000">
                      <a:srgbClr val="353535"/>
                    </a:gs>
                  </a:gsLst>
                  <a:lin ang="5400000" scaled="0"/>
                </a:gradFill>
                <a:latin typeface="Segoe UI"/>
              </a:rPr>
              <a:t>servers</a:t>
            </a:r>
            <a:r>
              <a:rPr lang="en-US" sz="1498" kern="0">
                <a:gradFill>
                  <a:gsLst>
                    <a:gs pos="1250">
                      <a:srgbClr val="353535"/>
                    </a:gs>
                    <a:gs pos="100000">
                      <a:srgbClr val="353535"/>
                    </a:gs>
                  </a:gsLst>
                  <a:lin ang="5400000" scaled="0"/>
                </a:gradFill>
                <a:latin typeface="Segoe UI"/>
              </a:rPr>
              <a:t>?</a:t>
            </a:r>
          </a:p>
        </p:txBody>
      </p:sp>
      <p:sp>
        <p:nvSpPr>
          <p:cNvPr id="486" name="TextBox 485">
            <a:extLst>
              <a:ext uri="{FF2B5EF4-FFF2-40B4-BE49-F238E27FC236}">
                <a16:creationId xmlns:a16="http://schemas.microsoft.com/office/drawing/2014/main" id="{72BB1518-288E-4A04-A584-D069A31E1589}"/>
              </a:ext>
            </a:extLst>
          </p:cNvPr>
          <p:cNvSpPr txBox="1"/>
          <p:nvPr/>
        </p:nvSpPr>
        <p:spPr>
          <a:xfrm rot="19699786">
            <a:off x="4349293" y="3957964"/>
            <a:ext cx="1087546" cy="517417"/>
          </a:xfrm>
          <a:prstGeom prst="rect">
            <a:avLst/>
          </a:prstGeom>
          <a:noFill/>
        </p:spPr>
        <p:txBody>
          <a:bodyPr wrap="none" rtlCol="0">
            <a:spAutoFit/>
          </a:bodyPr>
          <a:lstStyle/>
          <a:p>
            <a:pPr defTabSz="913873">
              <a:lnSpc>
                <a:spcPct val="90000"/>
              </a:lnSpc>
              <a:defRPr/>
            </a:pPr>
            <a:r>
              <a:rPr lang="en-US" sz="1498" kern="0" dirty="0">
                <a:gradFill>
                  <a:gsLst>
                    <a:gs pos="1250">
                      <a:srgbClr val="353535"/>
                    </a:gs>
                    <a:gs pos="100000">
                      <a:srgbClr val="353535"/>
                    </a:gs>
                  </a:gsLst>
                  <a:lin ang="5400000" scaled="0"/>
                </a:gradFill>
                <a:latin typeface="Segoe UI"/>
              </a:rPr>
              <a:t>Do I need </a:t>
            </a:r>
            <a:br>
              <a:rPr lang="en-US" sz="1498" kern="0" dirty="0">
                <a:gradFill>
                  <a:gsLst>
                    <a:gs pos="1250">
                      <a:srgbClr val="353535"/>
                    </a:gs>
                    <a:gs pos="100000">
                      <a:srgbClr val="353535"/>
                    </a:gs>
                  </a:gsLst>
                  <a:lin ang="5400000" scaled="0"/>
                </a:gradFill>
                <a:latin typeface="Segoe UI"/>
              </a:rPr>
            </a:br>
            <a:r>
              <a:rPr lang="en-US" sz="1498" kern="0" dirty="0">
                <a:gradFill>
                  <a:gsLst>
                    <a:gs pos="1250">
                      <a:srgbClr val="353535"/>
                    </a:gs>
                    <a:gs pos="100000">
                      <a:srgbClr val="353535"/>
                    </a:gs>
                  </a:gsLst>
                  <a:lin ang="5400000" scaled="0"/>
                </a:gradFill>
                <a:latin typeface="Segoe UI"/>
              </a:rPr>
              <a:t>a UPS?</a:t>
            </a:r>
          </a:p>
        </p:txBody>
      </p:sp>
      <p:sp>
        <p:nvSpPr>
          <p:cNvPr id="487" name="TextBox 486">
            <a:extLst>
              <a:ext uri="{FF2B5EF4-FFF2-40B4-BE49-F238E27FC236}">
                <a16:creationId xmlns:a16="http://schemas.microsoft.com/office/drawing/2014/main" id="{CBE850DA-80E5-46EA-8144-F9570F419EB8}"/>
              </a:ext>
            </a:extLst>
          </p:cNvPr>
          <p:cNvSpPr txBox="1"/>
          <p:nvPr/>
        </p:nvSpPr>
        <p:spPr>
          <a:xfrm rot="20103308">
            <a:off x="538905" y="402105"/>
            <a:ext cx="2035795" cy="517417"/>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What media should I </a:t>
            </a:r>
          </a:p>
          <a:p>
            <a:pPr defTabSz="913873">
              <a:lnSpc>
                <a:spcPct val="90000"/>
              </a:lnSpc>
              <a:defRPr/>
            </a:pPr>
            <a:r>
              <a:rPr lang="en-US" sz="1498" kern="0">
                <a:gradFill>
                  <a:gsLst>
                    <a:gs pos="1250">
                      <a:srgbClr val="353535"/>
                    </a:gs>
                    <a:gs pos="100000">
                      <a:srgbClr val="353535"/>
                    </a:gs>
                  </a:gsLst>
                  <a:lin ang="5400000" scaled="0"/>
                </a:gradFill>
                <a:latin typeface="Segoe UI"/>
              </a:rPr>
              <a:t>use to keep backup?</a:t>
            </a:r>
          </a:p>
        </p:txBody>
      </p:sp>
      <p:sp>
        <p:nvSpPr>
          <p:cNvPr id="488" name="TextBox 487">
            <a:extLst>
              <a:ext uri="{FF2B5EF4-FFF2-40B4-BE49-F238E27FC236}">
                <a16:creationId xmlns:a16="http://schemas.microsoft.com/office/drawing/2014/main" id="{24AD7F0D-29D6-4E2C-A0F7-4537B2290E71}"/>
              </a:ext>
            </a:extLst>
          </p:cNvPr>
          <p:cNvSpPr txBox="1"/>
          <p:nvPr/>
        </p:nvSpPr>
        <p:spPr>
          <a:xfrm rot="469746">
            <a:off x="9128415" y="4041303"/>
            <a:ext cx="2262459" cy="517417"/>
          </a:xfrm>
          <a:prstGeom prst="rect">
            <a:avLst/>
          </a:prstGeom>
          <a:noFill/>
        </p:spPr>
        <p:txBody>
          <a:bodyPr wrap="squar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What storage I </a:t>
            </a:r>
            <a:br>
              <a:rPr lang="en-US" sz="1498" kern="0">
                <a:gradFill>
                  <a:gsLst>
                    <a:gs pos="1250">
                      <a:srgbClr val="353535"/>
                    </a:gs>
                    <a:gs pos="100000">
                      <a:srgbClr val="353535"/>
                    </a:gs>
                  </a:gsLst>
                  <a:lin ang="5400000" scaled="0"/>
                </a:gradFill>
                <a:latin typeface="Segoe UI"/>
              </a:rPr>
            </a:br>
            <a:r>
              <a:rPr lang="en-US" sz="1498" kern="0">
                <a:gradFill>
                  <a:gsLst>
                    <a:gs pos="1250">
                      <a:srgbClr val="353535"/>
                    </a:gs>
                    <a:gs pos="100000">
                      <a:srgbClr val="353535"/>
                    </a:gs>
                  </a:gsLst>
                  <a:lin ang="5400000" scaled="0"/>
                </a:gradFill>
                <a:latin typeface="Segoe UI"/>
              </a:rPr>
              <a:t>need to use?</a:t>
            </a:r>
          </a:p>
        </p:txBody>
      </p:sp>
      <p:sp>
        <p:nvSpPr>
          <p:cNvPr id="489" name="TextBox 488">
            <a:extLst>
              <a:ext uri="{FF2B5EF4-FFF2-40B4-BE49-F238E27FC236}">
                <a16:creationId xmlns:a16="http://schemas.microsoft.com/office/drawing/2014/main" id="{A5E9F7C7-2085-4410-96F4-81B73EC1BA4C}"/>
              </a:ext>
            </a:extLst>
          </p:cNvPr>
          <p:cNvSpPr txBox="1"/>
          <p:nvPr/>
        </p:nvSpPr>
        <p:spPr>
          <a:xfrm rot="736380">
            <a:off x="686398" y="2371049"/>
            <a:ext cx="1424337" cy="517417"/>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How can I </a:t>
            </a:r>
            <a:br>
              <a:rPr lang="en-US" sz="1498" kern="0">
                <a:gradFill>
                  <a:gsLst>
                    <a:gs pos="1250">
                      <a:srgbClr val="353535"/>
                    </a:gs>
                    <a:gs pos="100000">
                      <a:srgbClr val="353535"/>
                    </a:gs>
                  </a:gsLst>
                  <a:lin ang="5400000" scaled="0"/>
                </a:gradFill>
                <a:latin typeface="Segoe UI"/>
              </a:rPr>
            </a:br>
            <a:r>
              <a:rPr lang="en-US" sz="1498" b="1" kern="0">
                <a:gradFill>
                  <a:gsLst>
                    <a:gs pos="1250">
                      <a:srgbClr val="353535"/>
                    </a:gs>
                    <a:gs pos="100000">
                      <a:srgbClr val="353535"/>
                    </a:gs>
                  </a:gsLst>
                  <a:lin ang="5400000" scaled="0"/>
                </a:gradFill>
                <a:latin typeface="Segoe UI"/>
              </a:rPr>
              <a:t>scale</a:t>
            </a:r>
            <a:r>
              <a:rPr lang="en-US" sz="1498" kern="0">
                <a:gradFill>
                  <a:gsLst>
                    <a:gs pos="1250">
                      <a:srgbClr val="353535"/>
                    </a:gs>
                    <a:gs pos="100000">
                      <a:srgbClr val="353535"/>
                    </a:gs>
                  </a:gsLst>
                  <a:lin ang="5400000" scaled="0"/>
                </a:gradFill>
                <a:latin typeface="Segoe UI"/>
              </a:rPr>
              <a:t> my app?</a:t>
            </a:r>
          </a:p>
        </p:txBody>
      </p:sp>
      <p:sp>
        <p:nvSpPr>
          <p:cNvPr id="490" name="TextBox 489">
            <a:extLst>
              <a:ext uri="{FF2B5EF4-FFF2-40B4-BE49-F238E27FC236}">
                <a16:creationId xmlns:a16="http://schemas.microsoft.com/office/drawing/2014/main" id="{80A1BCD9-3DD2-4F6C-B01F-7F702194436E}"/>
              </a:ext>
            </a:extLst>
          </p:cNvPr>
          <p:cNvSpPr txBox="1"/>
          <p:nvPr/>
        </p:nvSpPr>
        <p:spPr>
          <a:xfrm rot="20700000">
            <a:off x="9297551" y="336886"/>
            <a:ext cx="2354604" cy="517417"/>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What happens in case of</a:t>
            </a:r>
          </a:p>
          <a:p>
            <a:pPr defTabSz="913873">
              <a:lnSpc>
                <a:spcPct val="90000"/>
              </a:lnSpc>
              <a:defRPr/>
            </a:pPr>
            <a:r>
              <a:rPr lang="en-US" sz="1498" b="1" kern="0">
                <a:gradFill>
                  <a:gsLst>
                    <a:gs pos="1250">
                      <a:srgbClr val="353535"/>
                    </a:gs>
                    <a:gs pos="100000">
                      <a:srgbClr val="353535"/>
                    </a:gs>
                  </a:gsLst>
                  <a:lin ang="5400000" scaled="0"/>
                </a:gradFill>
                <a:latin typeface="Segoe UI"/>
              </a:rPr>
              <a:t>server</a:t>
            </a:r>
            <a:r>
              <a:rPr lang="en-US" sz="1498" kern="0">
                <a:gradFill>
                  <a:gsLst>
                    <a:gs pos="1250">
                      <a:srgbClr val="353535"/>
                    </a:gs>
                    <a:gs pos="100000">
                      <a:srgbClr val="353535"/>
                    </a:gs>
                  </a:gsLst>
                  <a:lin ang="5400000" scaled="0"/>
                </a:gradFill>
                <a:latin typeface="Segoe UI"/>
              </a:rPr>
              <a:t> </a:t>
            </a:r>
            <a:r>
              <a:rPr lang="en-US" sz="1498" b="1" kern="0">
                <a:gradFill>
                  <a:gsLst>
                    <a:gs pos="1250">
                      <a:srgbClr val="353535"/>
                    </a:gs>
                    <a:gs pos="100000">
                      <a:srgbClr val="353535"/>
                    </a:gs>
                  </a:gsLst>
                  <a:lin ang="5400000" scaled="0"/>
                </a:gradFill>
                <a:latin typeface="Segoe UI"/>
              </a:rPr>
              <a:t>hardware</a:t>
            </a:r>
            <a:r>
              <a:rPr lang="en-US" sz="1498" kern="0">
                <a:gradFill>
                  <a:gsLst>
                    <a:gs pos="1250">
                      <a:srgbClr val="353535"/>
                    </a:gs>
                    <a:gs pos="100000">
                      <a:srgbClr val="353535"/>
                    </a:gs>
                  </a:gsLst>
                  <a:lin ang="5400000" scaled="0"/>
                </a:gradFill>
                <a:latin typeface="Segoe UI"/>
              </a:rPr>
              <a:t> failure?</a:t>
            </a:r>
          </a:p>
        </p:txBody>
      </p:sp>
      <p:sp>
        <p:nvSpPr>
          <p:cNvPr id="491" name="TextBox 490">
            <a:extLst>
              <a:ext uri="{FF2B5EF4-FFF2-40B4-BE49-F238E27FC236}">
                <a16:creationId xmlns:a16="http://schemas.microsoft.com/office/drawing/2014/main" id="{FB72B630-EEEA-4E45-B90C-AC753A4B7240}"/>
              </a:ext>
            </a:extLst>
          </p:cNvPr>
          <p:cNvSpPr txBox="1"/>
          <p:nvPr/>
        </p:nvSpPr>
        <p:spPr>
          <a:xfrm rot="164117">
            <a:off x="9921068" y="4787578"/>
            <a:ext cx="2115907" cy="517417"/>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How can I dynamically</a:t>
            </a:r>
            <a:br>
              <a:rPr lang="en-US" sz="1498" kern="0">
                <a:gradFill>
                  <a:gsLst>
                    <a:gs pos="1250">
                      <a:srgbClr val="353535"/>
                    </a:gs>
                    <a:gs pos="100000">
                      <a:srgbClr val="353535"/>
                    </a:gs>
                  </a:gsLst>
                  <a:lin ang="5400000" scaled="0"/>
                </a:gradFill>
                <a:latin typeface="Segoe UI"/>
              </a:rPr>
            </a:br>
            <a:r>
              <a:rPr lang="en-US" sz="1498" kern="0">
                <a:gradFill>
                  <a:gsLst>
                    <a:gs pos="1250">
                      <a:srgbClr val="353535"/>
                    </a:gs>
                    <a:gs pos="100000">
                      <a:srgbClr val="353535"/>
                    </a:gs>
                  </a:gsLst>
                  <a:lin ang="5400000" scaled="0"/>
                </a:gradFill>
                <a:latin typeface="Segoe UI"/>
              </a:rPr>
              <a:t>configure my app?</a:t>
            </a:r>
          </a:p>
        </p:txBody>
      </p:sp>
      <p:sp>
        <p:nvSpPr>
          <p:cNvPr id="492" name="TextBox 491">
            <a:extLst>
              <a:ext uri="{FF2B5EF4-FFF2-40B4-BE49-F238E27FC236}">
                <a16:creationId xmlns:a16="http://schemas.microsoft.com/office/drawing/2014/main" id="{D053BDE4-E7ED-4FE9-854E-748588B368DD}"/>
              </a:ext>
            </a:extLst>
          </p:cNvPr>
          <p:cNvSpPr txBox="1"/>
          <p:nvPr/>
        </p:nvSpPr>
        <p:spPr>
          <a:xfrm rot="1660797">
            <a:off x="2326213" y="3942811"/>
            <a:ext cx="1540199" cy="517606"/>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Who </a:t>
            </a:r>
            <a:r>
              <a:rPr lang="en-US" sz="1498" b="1" kern="0">
                <a:gradFill>
                  <a:gsLst>
                    <a:gs pos="1250">
                      <a:srgbClr val="353535"/>
                    </a:gs>
                    <a:gs pos="100000">
                      <a:srgbClr val="353535"/>
                    </a:gs>
                  </a:gsLst>
                  <a:lin ang="5400000" scaled="0"/>
                </a:gradFill>
                <a:latin typeface="Segoe UI"/>
              </a:rPr>
              <a:t>monitors</a:t>
            </a:r>
            <a:r>
              <a:rPr lang="en-US" sz="1498" kern="0">
                <a:gradFill>
                  <a:gsLst>
                    <a:gs pos="1250">
                      <a:srgbClr val="353535"/>
                    </a:gs>
                    <a:gs pos="100000">
                      <a:srgbClr val="353535"/>
                    </a:gs>
                  </a:gsLst>
                  <a:lin ang="5400000" scaled="0"/>
                </a:gradFill>
                <a:latin typeface="Segoe UI"/>
              </a:rPr>
              <a:t> </a:t>
            </a:r>
          </a:p>
          <a:p>
            <a:pPr defTabSz="913873">
              <a:lnSpc>
                <a:spcPct val="90000"/>
              </a:lnSpc>
              <a:defRPr/>
            </a:pPr>
            <a:r>
              <a:rPr lang="en-US" sz="1498" kern="0">
                <a:gradFill>
                  <a:gsLst>
                    <a:gs pos="1250">
                      <a:srgbClr val="353535"/>
                    </a:gs>
                    <a:gs pos="100000">
                      <a:srgbClr val="353535"/>
                    </a:gs>
                  </a:gsLst>
                  <a:lin ang="5400000" scaled="0"/>
                </a:gradFill>
                <a:latin typeface="Segoe UI"/>
              </a:rPr>
              <a:t>my </a:t>
            </a:r>
            <a:r>
              <a:rPr lang="en-US" sz="1498" b="1" kern="0">
                <a:gradFill>
                  <a:gsLst>
                    <a:gs pos="1250">
                      <a:srgbClr val="353535"/>
                    </a:gs>
                    <a:gs pos="100000">
                      <a:srgbClr val="353535"/>
                    </a:gs>
                  </a:gsLst>
                  <a:lin ang="5400000" scaled="0"/>
                </a:gradFill>
                <a:latin typeface="Segoe UI"/>
              </a:rPr>
              <a:t>Servers</a:t>
            </a:r>
            <a:r>
              <a:rPr lang="en-US" sz="1498" kern="0">
                <a:gradFill>
                  <a:gsLst>
                    <a:gs pos="1250">
                      <a:srgbClr val="353535"/>
                    </a:gs>
                    <a:gs pos="100000">
                      <a:srgbClr val="353535"/>
                    </a:gs>
                  </a:gsLst>
                  <a:lin ang="5400000" scaled="0"/>
                </a:gradFill>
                <a:latin typeface="Segoe UI"/>
              </a:rPr>
              <a:t>?</a:t>
            </a:r>
          </a:p>
        </p:txBody>
      </p:sp>
      <p:sp>
        <p:nvSpPr>
          <p:cNvPr id="493" name="TextBox 492">
            <a:extLst>
              <a:ext uri="{FF2B5EF4-FFF2-40B4-BE49-F238E27FC236}">
                <a16:creationId xmlns:a16="http://schemas.microsoft.com/office/drawing/2014/main" id="{4D438378-49C5-4372-A33E-8179C3CE13B9}"/>
              </a:ext>
            </a:extLst>
          </p:cNvPr>
          <p:cNvSpPr txBox="1"/>
          <p:nvPr/>
        </p:nvSpPr>
        <p:spPr>
          <a:xfrm rot="20084240">
            <a:off x="7235776" y="1166013"/>
            <a:ext cx="1540199" cy="517606"/>
          </a:xfrm>
          <a:prstGeom prst="rect">
            <a:avLst/>
          </a:prstGeom>
          <a:noFill/>
        </p:spPr>
        <p:txBody>
          <a:bodyPr wrap="none" rtlCol="0">
            <a:spAutoFit/>
          </a:bodyPr>
          <a:lstStyle/>
          <a:p>
            <a:pPr defTabSz="913873">
              <a:lnSpc>
                <a:spcPct val="90000"/>
              </a:lnSpc>
              <a:defRPr/>
            </a:pPr>
            <a:r>
              <a:rPr lang="en-US" sz="1498" kern="0" dirty="0">
                <a:gradFill>
                  <a:gsLst>
                    <a:gs pos="1250">
                      <a:srgbClr val="353535"/>
                    </a:gs>
                    <a:gs pos="100000">
                      <a:srgbClr val="353535"/>
                    </a:gs>
                  </a:gsLst>
                  <a:lin ang="5400000" scaled="0"/>
                </a:gradFill>
                <a:latin typeface="Segoe UI"/>
              </a:rPr>
              <a:t>Who </a:t>
            </a:r>
            <a:r>
              <a:rPr lang="en-US" sz="1498" b="1" kern="0" dirty="0">
                <a:gradFill>
                  <a:gsLst>
                    <a:gs pos="1250">
                      <a:srgbClr val="353535"/>
                    </a:gs>
                    <a:gs pos="100000">
                      <a:srgbClr val="353535"/>
                    </a:gs>
                  </a:gsLst>
                  <a:lin ang="5400000" scaled="0"/>
                </a:gradFill>
                <a:latin typeface="Segoe UI"/>
              </a:rPr>
              <a:t>monitors</a:t>
            </a:r>
            <a:r>
              <a:rPr lang="en-US" sz="1498" kern="0" dirty="0">
                <a:gradFill>
                  <a:gsLst>
                    <a:gs pos="1250">
                      <a:srgbClr val="353535"/>
                    </a:gs>
                    <a:gs pos="100000">
                      <a:srgbClr val="353535"/>
                    </a:gs>
                  </a:gsLst>
                  <a:lin ang="5400000" scaled="0"/>
                </a:gradFill>
                <a:latin typeface="Segoe UI"/>
              </a:rPr>
              <a:t> </a:t>
            </a:r>
          </a:p>
          <a:p>
            <a:pPr defTabSz="913873">
              <a:lnSpc>
                <a:spcPct val="90000"/>
              </a:lnSpc>
              <a:defRPr/>
            </a:pPr>
            <a:r>
              <a:rPr lang="en-US" sz="1498" kern="0" dirty="0">
                <a:gradFill>
                  <a:gsLst>
                    <a:gs pos="1250">
                      <a:srgbClr val="353535"/>
                    </a:gs>
                    <a:gs pos="100000">
                      <a:srgbClr val="353535"/>
                    </a:gs>
                  </a:gsLst>
                  <a:lin ang="5400000" scaled="0"/>
                </a:gradFill>
                <a:latin typeface="Segoe UI"/>
              </a:rPr>
              <a:t>my </a:t>
            </a:r>
            <a:r>
              <a:rPr lang="en-US" sz="1498" b="1" kern="0" dirty="0">
                <a:gradFill>
                  <a:gsLst>
                    <a:gs pos="1250">
                      <a:srgbClr val="353535"/>
                    </a:gs>
                    <a:gs pos="100000">
                      <a:srgbClr val="353535"/>
                    </a:gs>
                  </a:gsLst>
                  <a:lin ang="5400000" scaled="0"/>
                </a:gradFill>
                <a:latin typeface="Segoe UI"/>
              </a:rPr>
              <a:t>App</a:t>
            </a:r>
            <a:r>
              <a:rPr lang="en-US" sz="1498" kern="0" dirty="0">
                <a:gradFill>
                  <a:gsLst>
                    <a:gs pos="1250">
                      <a:srgbClr val="353535"/>
                    </a:gs>
                    <a:gs pos="100000">
                      <a:srgbClr val="353535"/>
                    </a:gs>
                  </a:gsLst>
                  <a:lin ang="5400000" scaled="0"/>
                </a:gradFill>
                <a:latin typeface="Segoe UI"/>
              </a:rPr>
              <a:t>?</a:t>
            </a:r>
          </a:p>
        </p:txBody>
      </p:sp>
      <p:grpSp>
        <p:nvGrpSpPr>
          <p:cNvPr id="494" name="Group 493">
            <a:extLst>
              <a:ext uri="{FF2B5EF4-FFF2-40B4-BE49-F238E27FC236}">
                <a16:creationId xmlns:a16="http://schemas.microsoft.com/office/drawing/2014/main" id="{C7248088-4FC8-469C-A0A6-5A4EB7560C4F}"/>
              </a:ext>
            </a:extLst>
          </p:cNvPr>
          <p:cNvGrpSpPr/>
          <p:nvPr/>
        </p:nvGrpSpPr>
        <p:grpSpPr>
          <a:xfrm>
            <a:off x="5548092" y="4203371"/>
            <a:ext cx="1340292" cy="1340292"/>
            <a:chOff x="5547902" y="4202399"/>
            <a:chExt cx="1340672" cy="1340672"/>
          </a:xfrm>
        </p:grpSpPr>
        <p:sp>
          <p:nvSpPr>
            <p:cNvPr id="495" name="Oval 494">
              <a:extLst>
                <a:ext uri="{FF2B5EF4-FFF2-40B4-BE49-F238E27FC236}">
                  <a16:creationId xmlns:a16="http://schemas.microsoft.com/office/drawing/2014/main" id="{6755518F-1332-4581-9621-61C43CC711ED}"/>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96" name="Group 495">
              <a:extLst>
                <a:ext uri="{FF2B5EF4-FFF2-40B4-BE49-F238E27FC236}">
                  <a16:creationId xmlns:a16="http://schemas.microsoft.com/office/drawing/2014/main" id="{A2D496DD-C6EA-4BFF-BA41-68E7019CF029}"/>
                </a:ext>
              </a:extLst>
            </p:cNvPr>
            <p:cNvGrpSpPr/>
            <p:nvPr/>
          </p:nvGrpSpPr>
          <p:grpSpPr>
            <a:xfrm>
              <a:off x="5882043" y="4461171"/>
              <a:ext cx="744667" cy="794664"/>
              <a:chOff x="2084593" y="2157479"/>
              <a:chExt cx="958326" cy="1022668"/>
            </a:xfrm>
          </p:grpSpPr>
          <p:grpSp>
            <p:nvGrpSpPr>
              <p:cNvPr id="497" name="Group 4">
                <a:extLst>
                  <a:ext uri="{FF2B5EF4-FFF2-40B4-BE49-F238E27FC236}">
                    <a16:creationId xmlns:a16="http://schemas.microsoft.com/office/drawing/2014/main" id="{DB37634A-166C-4754-9F49-03E7D8207C58}"/>
                  </a:ext>
                </a:extLst>
              </p:cNvPr>
              <p:cNvGrpSpPr>
                <a:grpSpLocks noChangeAspect="1"/>
              </p:cNvGrpSpPr>
              <p:nvPr/>
            </p:nvGrpSpPr>
            <p:grpSpPr bwMode="auto">
              <a:xfrm>
                <a:off x="2084593" y="2157479"/>
                <a:ext cx="475727" cy="1022668"/>
                <a:chOff x="7" y="12"/>
                <a:chExt cx="167" cy="359"/>
              </a:xfrm>
            </p:grpSpPr>
            <p:sp>
              <p:nvSpPr>
                <p:cNvPr id="505" name="Rectangle 5">
                  <a:extLst>
                    <a:ext uri="{FF2B5EF4-FFF2-40B4-BE49-F238E27FC236}">
                      <a16:creationId xmlns:a16="http://schemas.microsoft.com/office/drawing/2014/main" id="{0705E0AF-7F2B-4C8C-AAD9-19630E779725}"/>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06" name="Freeform 6">
                  <a:extLst>
                    <a:ext uri="{FF2B5EF4-FFF2-40B4-BE49-F238E27FC236}">
                      <a16:creationId xmlns:a16="http://schemas.microsoft.com/office/drawing/2014/main" id="{37BC0BC6-0C65-4CFB-B333-43BB4C140FEF}"/>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07" name="Rectangle 7">
                  <a:extLst>
                    <a:ext uri="{FF2B5EF4-FFF2-40B4-BE49-F238E27FC236}">
                      <a16:creationId xmlns:a16="http://schemas.microsoft.com/office/drawing/2014/main" id="{07710CB3-5D29-45C8-A1E8-0E4C5C6CB867}"/>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08" name="Rectangle 8">
                  <a:extLst>
                    <a:ext uri="{FF2B5EF4-FFF2-40B4-BE49-F238E27FC236}">
                      <a16:creationId xmlns:a16="http://schemas.microsoft.com/office/drawing/2014/main" id="{CE7F3212-77CE-4133-8C7C-33E0487829C6}"/>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09" name="Rectangle 9">
                  <a:extLst>
                    <a:ext uri="{FF2B5EF4-FFF2-40B4-BE49-F238E27FC236}">
                      <a16:creationId xmlns:a16="http://schemas.microsoft.com/office/drawing/2014/main" id="{938177DE-9762-4054-A951-1138B211F8B2}"/>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10" name="Rectangle 10">
                  <a:extLst>
                    <a:ext uri="{FF2B5EF4-FFF2-40B4-BE49-F238E27FC236}">
                      <a16:creationId xmlns:a16="http://schemas.microsoft.com/office/drawing/2014/main" id="{89A86235-957F-403E-9D9E-9B5CB6487192}"/>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11" name="Rectangle 11">
                  <a:extLst>
                    <a:ext uri="{FF2B5EF4-FFF2-40B4-BE49-F238E27FC236}">
                      <a16:creationId xmlns:a16="http://schemas.microsoft.com/office/drawing/2014/main" id="{A68CA5FC-1D23-464E-9A7B-B0E75C1A11C7}"/>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12" name="Rectangle 12">
                  <a:extLst>
                    <a:ext uri="{FF2B5EF4-FFF2-40B4-BE49-F238E27FC236}">
                      <a16:creationId xmlns:a16="http://schemas.microsoft.com/office/drawing/2014/main" id="{D67ADD76-14AE-4C4E-B77C-EEEF51B788E2}"/>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13" name="Rectangle 13">
                  <a:extLst>
                    <a:ext uri="{FF2B5EF4-FFF2-40B4-BE49-F238E27FC236}">
                      <a16:creationId xmlns:a16="http://schemas.microsoft.com/office/drawing/2014/main" id="{68BDCE7E-9662-4DBC-81CF-EF2D9224EB0F}"/>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498" name="Group 497">
                <a:extLst>
                  <a:ext uri="{FF2B5EF4-FFF2-40B4-BE49-F238E27FC236}">
                    <a16:creationId xmlns:a16="http://schemas.microsoft.com/office/drawing/2014/main" id="{08E9E1A6-24A5-4201-85F8-42C05D0D866D}"/>
                  </a:ext>
                </a:extLst>
              </p:cNvPr>
              <p:cNvGrpSpPr/>
              <p:nvPr/>
            </p:nvGrpSpPr>
            <p:grpSpPr>
              <a:xfrm>
                <a:off x="2561534" y="2758439"/>
                <a:ext cx="475727" cy="421466"/>
                <a:chOff x="2779974" y="2727959"/>
                <a:chExt cx="475727" cy="421466"/>
              </a:xfrm>
            </p:grpSpPr>
            <p:sp>
              <p:nvSpPr>
                <p:cNvPr id="500" name="Rectangle 5">
                  <a:extLst>
                    <a:ext uri="{FF2B5EF4-FFF2-40B4-BE49-F238E27FC236}">
                      <a16:creationId xmlns:a16="http://schemas.microsoft.com/office/drawing/2014/main" id="{BB58F740-7CDB-4F56-92D6-14E27F4BB058}"/>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01" name="Freeform 6">
                  <a:extLst>
                    <a:ext uri="{FF2B5EF4-FFF2-40B4-BE49-F238E27FC236}">
                      <a16:creationId xmlns:a16="http://schemas.microsoft.com/office/drawing/2014/main" id="{0F11372C-6001-4F01-8407-E6520D0F9368}"/>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02" name="Rectangle 7">
                  <a:extLst>
                    <a:ext uri="{FF2B5EF4-FFF2-40B4-BE49-F238E27FC236}">
                      <a16:creationId xmlns:a16="http://schemas.microsoft.com/office/drawing/2014/main" id="{E2BE5618-CBDD-4FB6-9226-32DEBF6A2493}"/>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03" name="Rectangle 8">
                  <a:extLst>
                    <a:ext uri="{FF2B5EF4-FFF2-40B4-BE49-F238E27FC236}">
                      <a16:creationId xmlns:a16="http://schemas.microsoft.com/office/drawing/2014/main" id="{2BF4E629-CDC1-44BB-AF62-6D4B700DB1A6}"/>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04" name="Rectangle 9">
                  <a:extLst>
                    <a:ext uri="{FF2B5EF4-FFF2-40B4-BE49-F238E27FC236}">
                      <a16:creationId xmlns:a16="http://schemas.microsoft.com/office/drawing/2014/main" id="{C29C09C2-C8D6-414C-861A-969125645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sp>
            <p:nvSpPr>
              <p:cNvPr id="499" name="Isosceles Triangle 498">
                <a:extLst>
                  <a:ext uri="{FF2B5EF4-FFF2-40B4-BE49-F238E27FC236}">
                    <a16:creationId xmlns:a16="http://schemas.microsoft.com/office/drawing/2014/main" id="{724AC76B-2EF3-4F15-83E3-0DBC08AE5C8B}"/>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err="1">
                  <a:solidFill>
                    <a:srgbClr val="353535"/>
                  </a:solidFill>
                  <a:latin typeface="Segoe UI Semilight"/>
                </a:endParaRPr>
              </a:p>
            </p:txBody>
          </p:sp>
        </p:grpSp>
      </p:grpSp>
      <p:grpSp>
        <p:nvGrpSpPr>
          <p:cNvPr id="514" name="Group 513">
            <a:extLst>
              <a:ext uri="{FF2B5EF4-FFF2-40B4-BE49-F238E27FC236}">
                <a16:creationId xmlns:a16="http://schemas.microsoft.com/office/drawing/2014/main" id="{04703DEA-9C90-443E-893E-DF200A2BD659}"/>
              </a:ext>
            </a:extLst>
          </p:cNvPr>
          <p:cNvGrpSpPr/>
          <p:nvPr/>
        </p:nvGrpSpPr>
        <p:grpSpPr>
          <a:xfrm>
            <a:off x="5715270" y="1723123"/>
            <a:ext cx="1340292" cy="1340292"/>
            <a:chOff x="5547902" y="2127586"/>
            <a:chExt cx="1340672" cy="1340672"/>
          </a:xfrm>
        </p:grpSpPr>
        <p:sp>
          <p:nvSpPr>
            <p:cNvPr id="515" name="Oval 514">
              <a:extLst>
                <a:ext uri="{FF2B5EF4-FFF2-40B4-BE49-F238E27FC236}">
                  <a16:creationId xmlns:a16="http://schemas.microsoft.com/office/drawing/2014/main" id="{05A0A71C-A96A-40E3-A038-D5CD153D0CAD}"/>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16" name="Group 16">
              <a:extLst>
                <a:ext uri="{FF2B5EF4-FFF2-40B4-BE49-F238E27FC236}">
                  <a16:creationId xmlns:a16="http://schemas.microsoft.com/office/drawing/2014/main" id="{9451A24D-1EDA-430A-934A-8014299FA217}"/>
                </a:ext>
              </a:extLst>
            </p:cNvPr>
            <p:cNvGrpSpPr>
              <a:grpSpLocks noChangeAspect="1"/>
            </p:cNvGrpSpPr>
            <p:nvPr/>
          </p:nvGrpSpPr>
          <p:grpSpPr bwMode="auto">
            <a:xfrm>
              <a:off x="5824049" y="2333627"/>
              <a:ext cx="770389" cy="891106"/>
              <a:chOff x="13" y="7"/>
              <a:chExt cx="351" cy="406"/>
            </a:xfrm>
          </p:grpSpPr>
          <p:sp>
            <p:nvSpPr>
              <p:cNvPr id="517" name="Freeform 17">
                <a:extLst>
                  <a:ext uri="{FF2B5EF4-FFF2-40B4-BE49-F238E27FC236}">
                    <a16:creationId xmlns:a16="http://schemas.microsoft.com/office/drawing/2014/main" id="{9800920D-A144-4F0C-9501-4F02788AACB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18" name="Freeform 18">
                <a:extLst>
                  <a:ext uri="{FF2B5EF4-FFF2-40B4-BE49-F238E27FC236}">
                    <a16:creationId xmlns:a16="http://schemas.microsoft.com/office/drawing/2014/main" id="{7D620620-4656-4353-A03C-C8E1E8DE2AB9}"/>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19" name="Line 19">
                <a:extLst>
                  <a:ext uri="{FF2B5EF4-FFF2-40B4-BE49-F238E27FC236}">
                    <a16:creationId xmlns:a16="http://schemas.microsoft.com/office/drawing/2014/main" id="{D5426AE5-E555-4EAB-B53D-1AE41F0A645F}"/>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20" name="Freeform 20">
                <a:extLst>
                  <a:ext uri="{FF2B5EF4-FFF2-40B4-BE49-F238E27FC236}">
                    <a16:creationId xmlns:a16="http://schemas.microsoft.com/office/drawing/2014/main" id="{E2364337-AA43-4732-9972-8440843AB661}"/>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21" name="Freeform 21">
                <a:extLst>
                  <a:ext uri="{FF2B5EF4-FFF2-40B4-BE49-F238E27FC236}">
                    <a16:creationId xmlns:a16="http://schemas.microsoft.com/office/drawing/2014/main" id="{5164D626-7A59-4491-852D-1ED981C68724}"/>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22" name="Line 22">
                <a:extLst>
                  <a:ext uri="{FF2B5EF4-FFF2-40B4-BE49-F238E27FC236}">
                    <a16:creationId xmlns:a16="http://schemas.microsoft.com/office/drawing/2014/main" id="{880977D3-945C-41F8-91F0-AA3182F6836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23" name="Freeform 23">
                <a:extLst>
                  <a:ext uri="{FF2B5EF4-FFF2-40B4-BE49-F238E27FC236}">
                    <a16:creationId xmlns:a16="http://schemas.microsoft.com/office/drawing/2014/main" id="{82B04A9D-661C-4C4C-8191-B48424B3053C}"/>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24" name="Freeform 24">
                <a:extLst>
                  <a:ext uri="{FF2B5EF4-FFF2-40B4-BE49-F238E27FC236}">
                    <a16:creationId xmlns:a16="http://schemas.microsoft.com/office/drawing/2014/main" id="{2316E637-8CE9-4371-A78E-96C693520D74}"/>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25" name="Freeform 25">
                <a:extLst>
                  <a:ext uri="{FF2B5EF4-FFF2-40B4-BE49-F238E27FC236}">
                    <a16:creationId xmlns:a16="http://schemas.microsoft.com/office/drawing/2014/main" id="{6D242E18-3D57-4367-A2C5-99CC9D641833}"/>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26" name="Line 26">
                <a:extLst>
                  <a:ext uri="{FF2B5EF4-FFF2-40B4-BE49-F238E27FC236}">
                    <a16:creationId xmlns:a16="http://schemas.microsoft.com/office/drawing/2014/main" id="{AD4DDCC5-23E1-4BF0-B86C-5477FA27B4D8}"/>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27" name="Freeform 27">
                <a:extLst>
                  <a:ext uri="{FF2B5EF4-FFF2-40B4-BE49-F238E27FC236}">
                    <a16:creationId xmlns:a16="http://schemas.microsoft.com/office/drawing/2014/main" id="{DD15874A-F6A7-47D3-81D8-CC6503675289}"/>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28" name="Freeform 28">
                <a:extLst>
                  <a:ext uri="{FF2B5EF4-FFF2-40B4-BE49-F238E27FC236}">
                    <a16:creationId xmlns:a16="http://schemas.microsoft.com/office/drawing/2014/main" id="{CE678D07-7CB7-4F05-83F0-EA35E820D665}"/>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grpSp>
      </p:grpSp>
      <p:grpSp>
        <p:nvGrpSpPr>
          <p:cNvPr id="529" name="Group 528">
            <a:extLst>
              <a:ext uri="{FF2B5EF4-FFF2-40B4-BE49-F238E27FC236}">
                <a16:creationId xmlns:a16="http://schemas.microsoft.com/office/drawing/2014/main" id="{1D988519-8146-451D-8F25-3B533B4ECA97}"/>
              </a:ext>
            </a:extLst>
          </p:cNvPr>
          <p:cNvGrpSpPr/>
          <p:nvPr/>
        </p:nvGrpSpPr>
        <p:grpSpPr>
          <a:xfrm>
            <a:off x="2776127" y="1723123"/>
            <a:ext cx="1340292" cy="1340292"/>
            <a:chOff x="2775150" y="2127586"/>
            <a:chExt cx="1340672" cy="1340672"/>
          </a:xfrm>
        </p:grpSpPr>
        <p:sp>
          <p:nvSpPr>
            <p:cNvPr id="530" name="Oval 529">
              <a:extLst>
                <a:ext uri="{FF2B5EF4-FFF2-40B4-BE49-F238E27FC236}">
                  <a16:creationId xmlns:a16="http://schemas.microsoft.com/office/drawing/2014/main" id="{E35854F8-56A6-4C22-9AFB-B702C1B85B3D}"/>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1" name="Freeform 5">
              <a:extLst>
                <a:ext uri="{FF2B5EF4-FFF2-40B4-BE49-F238E27FC236}">
                  <a16:creationId xmlns:a16="http://schemas.microsoft.com/office/drawing/2014/main" id="{E2D2AE4D-36E1-4C34-8A33-B6FADBDBC8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002050"/>
            </a:solidFill>
            <a:ln w="41275">
              <a:solidFill>
                <a:srgbClr val="EAEAEA"/>
              </a:solidFill>
              <a:miter lim="800000"/>
            </a:ln>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532" name="Group 531">
            <a:extLst>
              <a:ext uri="{FF2B5EF4-FFF2-40B4-BE49-F238E27FC236}">
                <a16:creationId xmlns:a16="http://schemas.microsoft.com/office/drawing/2014/main" id="{6789EF9E-3FCA-48E2-B5EA-1CF973C60096}"/>
              </a:ext>
            </a:extLst>
          </p:cNvPr>
          <p:cNvGrpSpPr/>
          <p:nvPr/>
        </p:nvGrpSpPr>
        <p:grpSpPr>
          <a:xfrm>
            <a:off x="8320057" y="1723123"/>
            <a:ext cx="1340292" cy="1340292"/>
            <a:chOff x="8320652" y="2127586"/>
            <a:chExt cx="1340672" cy="1340672"/>
          </a:xfrm>
        </p:grpSpPr>
        <p:sp>
          <p:nvSpPr>
            <p:cNvPr id="533" name="Oval 532">
              <a:extLst>
                <a:ext uri="{FF2B5EF4-FFF2-40B4-BE49-F238E27FC236}">
                  <a16:creationId xmlns:a16="http://schemas.microsoft.com/office/drawing/2014/main" id="{840BAEE5-92E3-4E0D-8264-413E6FC5E3E3}"/>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34" name="Group 8">
              <a:extLst>
                <a:ext uri="{FF2B5EF4-FFF2-40B4-BE49-F238E27FC236}">
                  <a16:creationId xmlns:a16="http://schemas.microsoft.com/office/drawing/2014/main" id="{5D59A34B-3CF5-4141-B98D-9DC351DDF459}"/>
                </a:ext>
              </a:extLst>
            </p:cNvPr>
            <p:cNvGrpSpPr>
              <a:grpSpLocks noChangeAspect="1"/>
            </p:cNvGrpSpPr>
            <p:nvPr/>
          </p:nvGrpSpPr>
          <p:grpSpPr bwMode="auto">
            <a:xfrm>
              <a:off x="8561965" y="2577338"/>
              <a:ext cx="897974" cy="451613"/>
              <a:chOff x="7" y="12"/>
              <a:chExt cx="342" cy="172"/>
            </a:xfrm>
          </p:grpSpPr>
          <p:sp>
            <p:nvSpPr>
              <p:cNvPr id="535" name="Rectangle 9">
                <a:extLst>
                  <a:ext uri="{FF2B5EF4-FFF2-40B4-BE49-F238E27FC236}">
                    <a16:creationId xmlns:a16="http://schemas.microsoft.com/office/drawing/2014/main" id="{F6D23592-8E61-461E-842C-40ECE1817676}"/>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36" name="Rectangle 10">
                <a:extLst>
                  <a:ext uri="{FF2B5EF4-FFF2-40B4-BE49-F238E27FC236}">
                    <a16:creationId xmlns:a16="http://schemas.microsoft.com/office/drawing/2014/main" id="{E836CEFA-DB45-4E39-A58B-BEB260157F68}"/>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37" name="Line 11">
                <a:extLst>
                  <a:ext uri="{FF2B5EF4-FFF2-40B4-BE49-F238E27FC236}">
                    <a16:creationId xmlns:a16="http://schemas.microsoft.com/office/drawing/2014/main" id="{AC8B0C4D-25B9-4EFC-A139-4CC2251A0832}"/>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38" name="Freeform 12">
                <a:extLst>
                  <a:ext uri="{FF2B5EF4-FFF2-40B4-BE49-F238E27FC236}">
                    <a16:creationId xmlns:a16="http://schemas.microsoft.com/office/drawing/2014/main" id="{B40FBF82-3572-4D8D-AEE8-56AD60F021CA}"/>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39" name="Freeform 13">
                <a:extLst>
                  <a:ext uri="{FF2B5EF4-FFF2-40B4-BE49-F238E27FC236}">
                    <a16:creationId xmlns:a16="http://schemas.microsoft.com/office/drawing/2014/main" id="{6CDD0301-554E-4256-B1A2-3E5A6C5C7F65}"/>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cxnSp>
        <p:nvCxnSpPr>
          <p:cNvPr id="540" name="Straight Arrow Connector 539">
            <a:extLst>
              <a:ext uri="{FF2B5EF4-FFF2-40B4-BE49-F238E27FC236}">
                <a16:creationId xmlns:a16="http://schemas.microsoft.com/office/drawing/2014/main" id="{2DE70EA6-AE62-4AC8-897E-B85BCA169BA6}"/>
              </a:ext>
            </a:extLst>
          </p:cNvPr>
          <p:cNvCxnSpPr>
            <a:cxnSpLocks/>
          </p:cNvCxnSpPr>
          <p:nvPr/>
        </p:nvCxnSpPr>
        <p:spPr>
          <a:xfrm>
            <a:off x="4228653" y="2368281"/>
            <a:ext cx="1207204" cy="0"/>
          </a:xfrm>
          <a:prstGeom prst="straightConnector1">
            <a:avLst/>
          </a:prstGeom>
          <a:noFill/>
          <a:ln w="25400" cap="flat" cmpd="sng" algn="ctr">
            <a:solidFill>
              <a:srgbClr val="002050"/>
            </a:solidFill>
            <a:prstDash val="solid"/>
            <a:headEnd type="none"/>
            <a:tailEnd type="triangle" w="lg" len="med"/>
          </a:ln>
          <a:effectLst/>
        </p:spPr>
      </p:cxnSp>
      <p:cxnSp>
        <p:nvCxnSpPr>
          <p:cNvPr id="541" name="Straight Arrow Connector 540">
            <a:extLst>
              <a:ext uri="{FF2B5EF4-FFF2-40B4-BE49-F238E27FC236}">
                <a16:creationId xmlns:a16="http://schemas.microsoft.com/office/drawing/2014/main" id="{78FAE31C-4A75-4906-96C9-0877C02C6748}"/>
              </a:ext>
            </a:extLst>
          </p:cNvPr>
          <p:cNvCxnSpPr>
            <a:cxnSpLocks/>
          </p:cNvCxnSpPr>
          <p:nvPr/>
        </p:nvCxnSpPr>
        <p:spPr>
          <a:xfrm flipH="1">
            <a:off x="7000618" y="2368281"/>
            <a:ext cx="1207204" cy="0"/>
          </a:xfrm>
          <a:prstGeom prst="straightConnector1">
            <a:avLst/>
          </a:prstGeom>
          <a:noFill/>
          <a:ln w="25400" cap="flat" cmpd="sng" algn="ctr">
            <a:solidFill>
              <a:srgbClr val="002050"/>
            </a:solidFill>
            <a:prstDash val="solid"/>
            <a:headEnd type="none"/>
            <a:tailEnd type="triangle" w="lg" len="med"/>
          </a:ln>
          <a:effectLst/>
        </p:spPr>
      </p:cxnSp>
      <p:cxnSp>
        <p:nvCxnSpPr>
          <p:cNvPr id="542" name="Straight Arrow Connector 541">
            <a:extLst>
              <a:ext uri="{FF2B5EF4-FFF2-40B4-BE49-F238E27FC236}">
                <a16:creationId xmlns:a16="http://schemas.microsoft.com/office/drawing/2014/main" id="{3CDBC16B-7507-4E84-9DFE-DB998FF247E2}"/>
              </a:ext>
            </a:extLst>
          </p:cNvPr>
          <p:cNvCxnSpPr>
            <a:cxnSpLocks/>
          </p:cNvCxnSpPr>
          <p:nvPr/>
        </p:nvCxnSpPr>
        <p:spPr>
          <a:xfrm>
            <a:off x="6213407" y="3160728"/>
            <a:ext cx="0" cy="940820"/>
          </a:xfrm>
          <a:prstGeom prst="straightConnector1">
            <a:avLst/>
          </a:prstGeom>
          <a:noFill/>
          <a:ln w="25400" cap="flat" cmpd="sng" algn="ctr">
            <a:solidFill>
              <a:srgbClr val="002050"/>
            </a:solidFill>
            <a:prstDash val="solid"/>
            <a:headEnd type="none"/>
            <a:tailEnd type="triangle" w="lg" len="med"/>
          </a:ln>
          <a:effectLst/>
        </p:spPr>
      </p:cxnSp>
      <p:sp>
        <p:nvSpPr>
          <p:cNvPr id="543" name="Oval 542">
            <a:extLst>
              <a:ext uri="{FF2B5EF4-FFF2-40B4-BE49-F238E27FC236}">
                <a16:creationId xmlns:a16="http://schemas.microsoft.com/office/drawing/2014/main" id="{3A4CD934-1ED8-4465-B865-4AFB8FE1CA84}"/>
              </a:ext>
            </a:extLst>
          </p:cNvPr>
          <p:cNvSpPr/>
          <p:nvPr/>
        </p:nvSpPr>
        <p:spPr bwMode="auto">
          <a:xfrm>
            <a:off x="2280118" y="3725720"/>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4" name="Oval 543">
            <a:extLst>
              <a:ext uri="{FF2B5EF4-FFF2-40B4-BE49-F238E27FC236}">
                <a16:creationId xmlns:a16="http://schemas.microsoft.com/office/drawing/2014/main" id="{2C6D1179-D909-40BE-9FD3-5D4470C13B42}"/>
              </a:ext>
            </a:extLst>
          </p:cNvPr>
          <p:cNvSpPr/>
          <p:nvPr/>
        </p:nvSpPr>
        <p:spPr bwMode="auto">
          <a:xfrm>
            <a:off x="470963" y="1043289"/>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5" name="Oval 544">
            <a:extLst>
              <a:ext uri="{FF2B5EF4-FFF2-40B4-BE49-F238E27FC236}">
                <a16:creationId xmlns:a16="http://schemas.microsoft.com/office/drawing/2014/main" id="{6D1EE5E1-50F5-4300-A682-D31260CD8509}"/>
              </a:ext>
            </a:extLst>
          </p:cNvPr>
          <p:cNvSpPr/>
          <p:nvPr/>
        </p:nvSpPr>
        <p:spPr bwMode="auto">
          <a:xfrm>
            <a:off x="990983" y="1764432"/>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6" name="Oval 545">
            <a:extLst>
              <a:ext uri="{FF2B5EF4-FFF2-40B4-BE49-F238E27FC236}">
                <a16:creationId xmlns:a16="http://schemas.microsoft.com/office/drawing/2014/main" id="{80E02038-2426-436C-BCC9-C7B77426D7EE}"/>
              </a:ext>
            </a:extLst>
          </p:cNvPr>
          <p:cNvSpPr/>
          <p:nvPr/>
        </p:nvSpPr>
        <p:spPr bwMode="auto">
          <a:xfrm>
            <a:off x="593060" y="2363839"/>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7" name="Oval 546">
            <a:extLst>
              <a:ext uri="{FF2B5EF4-FFF2-40B4-BE49-F238E27FC236}">
                <a16:creationId xmlns:a16="http://schemas.microsoft.com/office/drawing/2014/main" id="{79A8A834-588F-41A4-9CDF-666D6C6A5390}"/>
              </a:ext>
            </a:extLst>
          </p:cNvPr>
          <p:cNvSpPr/>
          <p:nvPr/>
        </p:nvSpPr>
        <p:spPr bwMode="auto">
          <a:xfrm>
            <a:off x="4638090" y="1074558"/>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8" name="Oval 547">
            <a:extLst>
              <a:ext uri="{FF2B5EF4-FFF2-40B4-BE49-F238E27FC236}">
                <a16:creationId xmlns:a16="http://schemas.microsoft.com/office/drawing/2014/main" id="{6B04DB3F-CDD6-4983-B89A-639B0461ED45}"/>
              </a:ext>
            </a:extLst>
          </p:cNvPr>
          <p:cNvSpPr/>
          <p:nvPr/>
        </p:nvSpPr>
        <p:spPr bwMode="auto">
          <a:xfrm>
            <a:off x="2787415" y="443933"/>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9" name="Oval 548">
            <a:extLst>
              <a:ext uri="{FF2B5EF4-FFF2-40B4-BE49-F238E27FC236}">
                <a16:creationId xmlns:a16="http://schemas.microsoft.com/office/drawing/2014/main" id="{DC18E073-B565-4775-94BB-A6068D8A5CFA}"/>
              </a:ext>
            </a:extLst>
          </p:cNvPr>
          <p:cNvSpPr/>
          <p:nvPr/>
        </p:nvSpPr>
        <p:spPr bwMode="auto">
          <a:xfrm>
            <a:off x="6705406" y="375799"/>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0" name="Oval 549">
            <a:extLst>
              <a:ext uri="{FF2B5EF4-FFF2-40B4-BE49-F238E27FC236}">
                <a16:creationId xmlns:a16="http://schemas.microsoft.com/office/drawing/2014/main" id="{74EE2AB3-B69C-4291-A6F2-538AED1059B6}"/>
              </a:ext>
            </a:extLst>
          </p:cNvPr>
          <p:cNvSpPr/>
          <p:nvPr/>
        </p:nvSpPr>
        <p:spPr bwMode="auto">
          <a:xfrm>
            <a:off x="7170895" y="1729801"/>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1" name="Oval 550">
            <a:extLst>
              <a:ext uri="{FF2B5EF4-FFF2-40B4-BE49-F238E27FC236}">
                <a16:creationId xmlns:a16="http://schemas.microsoft.com/office/drawing/2014/main" id="{DAE697DB-1783-44AE-9B25-50B9CF44B241}"/>
              </a:ext>
            </a:extLst>
          </p:cNvPr>
          <p:cNvSpPr/>
          <p:nvPr/>
        </p:nvSpPr>
        <p:spPr bwMode="auto">
          <a:xfrm>
            <a:off x="519082" y="4333176"/>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2" name="Oval 551">
            <a:extLst>
              <a:ext uri="{FF2B5EF4-FFF2-40B4-BE49-F238E27FC236}">
                <a16:creationId xmlns:a16="http://schemas.microsoft.com/office/drawing/2014/main" id="{29E3600E-240B-4AB1-B7E6-68670A30433C}"/>
              </a:ext>
            </a:extLst>
          </p:cNvPr>
          <p:cNvSpPr/>
          <p:nvPr/>
        </p:nvSpPr>
        <p:spPr bwMode="auto">
          <a:xfrm>
            <a:off x="502123" y="5152681"/>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3" name="Oval 552">
            <a:extLst>
              <a:ext uri="{FF2B5EF4-FFF2-40B4-BE49-F238E27FC236}">
                <a16:creationId xmlns:a16="http://schemas.microsoft.com/office/drawing/2014/main" id="{AE7A2947-A970-41E3-AF2E-3017486C2CE8}"/>
              </a:ext>
            </a:extLst>
          </p:cNvPr>
          <p:cNvSpPr/>
          <p:nvPr/>
        </p:nvSpPr>
        <p:spPr bwMode="auto">
          <a:xfrm>
            <a:off x="4259996" y="4503713"/>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4" name="Oval 553">
            <a:extLst>
              <a:ext uri="{FF2B5EF4-FFF2-40B4-BE49-F238E27FC236}">
                <a16:creationId xmlns:a16="http://schemas.microsoft.com/office/drawing/2014/main" id="{268C6DF1-3555-4513-AC69-782EA0F6C0BD}"/>
              </a:ext>
            </a:extLst>
          </p:cNvPr>
          <p:cNvSpPr/>
          <p:nvPr/>
        </p:nvSpPr>
        <p:spPr bwMode="auto">
          <a:xfrm>
            <a:off x="9164342" y="945675"/>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5" name="Oval 554">
            <a:extLst>
              <a:ext uri="{FF2B5EF4-FFF2-40B4-BE49-F238E27FC236}">
                <a16:creationId xmlns:a16="http://schemas.microsoft.com/office/drawing/2014/main" id="{33015EF7-5EF7-466D-83B1-9882E9FE5D68}"/>
              </a:ext>
            </a:extLst>
          </p:cNvPr>
          <p:cNvSpPr/>
          <p:nvPr/>
        </p:nvSpPr>
        <p:spPr bwMode="auto">
          <a:xfrm>
            <a:off x="10088624" y="2450456"/>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6" name="Oval 555">
            <a:extLst>
              <a:ext uri="{FF2B5EF4-FFF2-40B4-BE49-F238E27FC236}">
                <a16:creationId xmlns:a16="http://schemas.microsoft.com/office/drawing/2014/main" id="{944DAC71-03EE-4B81-9F24-8A4ABD965BD9}"/>
              </a:ext>
            </a:extLst>
          </p:cNvPr>
          <p:cNvSpPr/>
          <p:nvPr/>
        </p:nvSpPr>
        <p:spPr bwMode="auto">
          <a:xfrm>
            <a:off x="10168218" y="1243056"/>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7" name="Oval 556">
            <a:extLst>
              <a:ext uri="{FF2B5EF4-FFF2-40B4-BE49-F238E27FC236}">
                <a16:creationId xmlns:a16="http://schemas.microsoft.com/office/drawing/2014/main" id="{382A47CC-7225-45AA-970C-07FB55A56E31}"/>
              </a:ext>
            </a:extLst>
          </p:cNvPr>
          <p:cNvSpPr/>
          <p:nvPr/>
        </p:nvSpPr>
        <p:spPr bwMode="auto">
          <a:xfrm>
            <a:off x="9051198" y="4076698"/>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8" name="Oval 557">
            <a:extLst>
              <a:ext uri="{FF2B5EF4-FFF2-40B4-BE49-F238E27FC236}">
                <a16:creationId xmlns:a16="http://schemas.microsoft.com/office/drawing/2014/main" id="{A62E9B1E-C8C5-4206-95D6-FC4C95D8E5AA}"/>
              </a:ext>
            </a:extLst>
          </p:cNvPr>
          <p:cNvSpPr/>
          <p:nvPr/>
        </p:nvSpPr>
        <p:spPr bwMode="auto">
          <a:xfrm>
            <a:off x="9780333" y="4935670"/>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9" name="Oval 558">
            <a:extLst>
              <a:ext uri="{FF2B5EF4-FFF2-40B4-BE49-F238E27FC236}">
                <a16:creationId xmlns:a16="http://schemas.microsoft.com/office/drawing/2014/main" id="{164FFD3F-04E6-4D1B-9D1B-D9222CF83CCA}"/>
              </a:ext>
            </a:extLst>
          </p:cNvPr>
          <p:cNvSpPr/>
          <p:nvPr/>
        </p:nvSpPr>
        <p:spPr bwMode="auto">
          <a:xfrm>
            <a:off x="7265737" y="4415920"/>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0" name="Oval 559">
            <a:extLst>
              <a:ext uri="{FF2B5EF4-FFF2-40B4-BE49-F238E27FC236}">
                <a16:creationId xmlns:a16="http://schemas.microsoft.com/office/drawing/2014/main" id="{8D5C7517-9E57-4B31-A025-3E7121472746}"/>
              </a:ext>
            </a:extLst>
          </p:cNvPr>
          <p:cNvSpPr/>
          <p:nvPr/>
        </p:nvSpPr>
        <p:spPr bwMode="auto">
          <a:xfrm>
            <a:off x="7428415" y="5113487"/>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1" name="Oval 560">
            <a:extLst>
              <a:ext uri="{FF2B5EF4-FFF2-40B4-BE49-F238E27FC236}">
                <a16:creationId xmlns:a16="http://schemas.microsoft.com/office/drawing/2014/main" id="{87A6B4BD-6F6D-416E-9842-51D55477C578}"/>
              </a:ext>
            </a:extLst>
          </p:cNvPr>
          <p:cNvSpPr/>
          <p:nvPr/>
        </p:nvSpPr>
        <p:spPr bwMode="auto">
          <a:xfrm>
            <a:off x="6914138" y="3481768"/>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2" name="Oval 561">
            <a:extLst>
              <a:ext uri="{FF2B5EF4-FFF2-40B4-BE49-F238E27FC236}">
                <a16:creationId xmlns:a16="http://schemas.microsoft.com/office/drawing/2014/main" id="{4908A143-9D14-4869-B7FB-6E4DEB1BA182}"/>
              </a:ext>
            </a:extLst>
          </p:cNvPr>
          <p:cNvSpPr/>
          <p:nvPr/>
        </p:nvSpPr>
        <p:spPr bwMode="auto">
          <a:xfrm>
            <a:off x="9910073" y="3115730"/>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3" name="Oval 562">
            <a:extLst>
              <a:ext uri="{FF2B5EF4-FFF2-40B4-BE49-F238E27FC236}">
                <a16:creationId xmlns:a16="http://schemas.microsoft.com/office/drawing/2014/main" id="{4FC3D33F-0C0E-4D04-80B1-6F90B4BB357D}"/>
              </a:ext>
            </a:extLst>
          </p:cNvPr>
          <p:cNvSpPr/>
          <p:nvPr/>
        </p:nvSpPr>
        <p:spPr bwMode="auto">
          <a:xfrm>
            <a:off x="2443527" y="5118496"/>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4" name="Oval 563">
            <a:extLst>
              <a:ext uri="{FF2B5EF4-FFF2-40B4-BE49-F238E27FC236}">
                <a16:creationId xmlns:a16="http://schemas.microsoft.com/office/drawing/2014/main" id="{6F067F0A-BEE8-42B1-8400-EDEE0464DCC5}"/>
              </a:ext>
            </a:extLst>
          </p:cNvPr>
          <p:cNvSpPr/>
          <p:nvPr/>
        </p:nvSpPr>
        <p:spPr bwMode="auto">
          <a:xfrm>
            <a:off x="3534385" y="3676516"/>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Title 1">
            <a:extLst>
              <a:ext uri="{FF2B5EF4-FFF2-40B4-BE49-F238E27FC236}">
                <a16:creationId xmlns:a16="http://schemas.microsoft.com/office/drawing/2014/main" id="{96F58931-72DE-4EFD-9830-571AD5FC2402}"/>
              </a:ext>
            </a:extLst>
          </p:cNvPr>
          <p:cNvSpPr txBox="1">
            <a:spLocks/>
          </p:cNvSpPr>
          <p:nvPr/>
        </p:nvSpPr>
        <p:spPr>
          <a:xfrm>
            <a:off x="3755413" y="6593353"/>
            <a:ext cx="4842086" cy="329701"/>
          </a:xfrm>
          <a:prstGeom prst="rect">
            <a:avLst/>
          </a:prstGeom>
        </p:spPr>
        <p:txBody>
          <a:bodyPr vert="horz" lIns="93260" tIns="46630" rIns="93260" bIns="4663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r>
              <a:rPr lang="en-US" sz="2244">
                <a:solidFill>
                  <a:prstClr val="black"/>
                </a:solidFill>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3010372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4.79167E-6 -4.44444E-6 L -4.79167E-6 0.04352 " pathEditMode="relative" rAng="0" ptsTypes="AA">
                                      <p:cBhvr>
                                        <p:cTn id="17" dur="500" spd="-100000" fill="hold"/>
                                        <p:tgtEl>
                                          <p:spTgt spid="27"/>
                                        </p:tgtEl>
                                        <p:attrNameLst>
                                          <p:attrName>ppt_x</p:attrName>
                                          <p:attrName>ppt_y</p:attrName>
                                        </p:attrNameLst>
                                      </p:cBhvr>
                                      <p:rCtr x="0" y="2176"/>
                                    </p:animMotion>
                                  </p:childTnLst>
                                </p:cTn>
                              </p:par>
                              <p:par>
                                <p:cTn id="18" presetID="53" presetClass="entr" presetSubtype="16" fill="hold" nodeType="withEffect">
                                  <p:stCondLst>
                                    <p:cond delay="0"/>
                                  </p:stCondLst>
                                  <p:childTnLst>
                                    <p:set>
                                      <p:cBhvr>
                                        <p:cTn id="19" dur="1" fill="hold">
                                          <p:stCondLst>
                                            <p:cond delay="0"/>
                                          </p:stCondLst>
                                        </p:cTn>
                                        <p:tgtEl>
                                          <p:spTgt spid="529"/>
                                        </p:tgtEl>
                                        <p:attrNameLst>
                                          <p:attrName>style.visibility</p:attrName>
                                        </p:attrNameLst>
                                      </p:cBhvr>
                                      <p:to>
                                        <p:strVal val="visible"/>
                                      </p:to>
                                    </p:set>
                                    <p:anim calcmode="lin" valueType="num">
                                      <p:cBhvr>
                                        <p:cTn id="20" dur="500" fill="hold"/>
                                        <p:tgtEl>
                                          <p:spTgt spid="529"/>
                                        </p:tgtEl>
                                        <p:attrNameLst>
                                          <p:attrName>ppt_w</p:attrName>
                                        </p:attrNameLst>
                                      </p:cBhvr>
                                      <p:tavLst>
                                        <p:tav tm="0">
                                          <p:val>
                                            <p:fltVal val="0"/>
                                          </p:val>
                                        </p:tav>
                                        <p:tav tm="100000">
                                          <p:val>
                                            <p:strVal val="#ppt_w"/>
                                          </p:val>
                                        </p:tav>
                                      </p:tavLst>
                                    </p:anim>
                                    <p:anim calcmode="lin" valueType="num">
                                      <p:cBhvr>
                                        <p:cTn id="21" dur="500" fill="hold"/>
                                        <p:tgtEl>
                                          <p:spTgt spid="529"/>
                                        </p:tgtEl>
                                        <p:attrNameLst>
                                          <p:attrName>ppt_h</p:attrName>
                                        </p:attrNameLst>
                                      </p:cBhvr>
                                      <p:tavLst>
                                        <p:tav tm="0">
                                          <p:val>
                                            <p:fltVal val="0"/>
                                          </p:val>
                                        </p:tav>
                                        <p:tav tm="100000">
                                          <p:val>
                                            <p:strVal val="#ppt_h"/>
                                          </p:val>
                                        </p:tav>
                                      </p:tavLst>
                                    </p:anim>
                                    <p:animEffect transition="in" filter="fade">
                                      <p:cBhvr>
                                        <p:cTn id="22" dur="500"/>
                                        <p:tgtEl>
                                          <p:spTgt spid="529"/>
                                        </p:tgtEl>
                                      </p:cBhvr>
                                    </p:animEffect>
                                  </p:childTnLst>
                                </p:cTn>
                              </p:par>
                              <p:par>
                                <p:cTn id="23" presetID="53" presetClass="entr" presetSubtype="16" fill="hold" nodeType="withEffect">
                                  <p:stCondLst>
                                    <p:cond delay="0"/>
                                  </p:stCondLst>
                                  <p:childTnLst>
                                    <p:set>
                                      <p:cBhvr>
                                        <p:cTn id="24" dur="1" fill="hold">
                                          <p:stCondLst>
                                            <p:cond delay="0"/>
                                          </p:stCondLst>
                                        </p:cTn>
                                        <p:tgtEl>
                                          <p:spTgt spid="514"/>
                                        </p:tgtEl>
                                        <p:attrNameLst>
                                          <p:attrName>style.visibility</p:attrName>
                                        </p:attrNameLst>
                                      </p:cBhvr>
                                      <p:to>
                                        <p:strVal val="visible"/>
                                      </p:to>
                                    </p:set>
                                    <p:anim calcmode="lin" valueType="num">
                                      <p:cBhvr>
                                        <p:cTn id="25" dur="500" fill="hold"/>
                                        <p:tgtEl>
                                          <p:spTgt spid="514"/>
                                        </p:tgtEl>
                                        <p:attrNameLst>
                                          <p:attrName>ppt_w</p:attrName>
                                        </p:attrNameLst>
                                      </p:cBhvr>
                                      <p:tavLst>
                                        <p:tav tm="0">
                                          <p:val>
                                            <p:fltVal val="0"/>
                                          </p:val>
                                        </p:tav>
                                        <p:tav tm="100000">
                                          <p:val>
                                            <p:strVal val="#ppt_w"/>
                                          </p:val>
                                        </p:tav>
                                      </p:tavLst>
                                    </p:anim>
                                    <p:anim calcmode="lin" valueType="num">
                                      <p:cBhvr>
                                        <p:cTn id="26" dur="500" fill="hold"/>
                                        <p:tgtEl>
                                          <p:spTgt spid="514"/>
                                        </p:tgtEl>
                                        <p:attrNameLst>
                                          <p:attrName>ppt_h</p:attrName>
                                        </p:attrNameLst>
                                      </p:cBhvr>
                                      <p:tavLst>
                                        <p:tav tm="0">
                                          <p:val>
                                            <p:fltVal val="0"/>
                                          </p:val>
                                        </p:tav>
                                        <p:tav tm="100000">
                                          <p:val>
                                            <p:strVal val="#ppt_h"/>
                                          </p:val>
                                        </p:tav>
                                      </p:tavLst>
                                    </p:anim>
                                    <p:animEffect transition="in" filter="fade">
                                      <p:cBhvr>
                                        <p:cTn id="27" dur="500"/>
                                        <p:tgtEl>
                                          <p:spTgt spid="514"/>
                                        </p:tgtEl>
                                      </p:cBhvr>
                                    </p:animEffect>
                                  </p:childTnLst>
                                </p:cTn>
                              </p:par>
                              <p:par>
                                <p:cTn id="28" presetID="53" presetClass="entr" presetSubtype="16"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 calcmode="lin" valueType="num">
                                      <p:cBhvr>
                                        <p:cTn id="30" dur="500" fill="hold"/>
                                        <p:tgtEl>
                                          <p:spTgt spid="532"/>
                                        </p:tgtEl>
                                        <p:attrNameLst>
                                          <p:attrName>ppt_w</p:attrName>
                                        </p:attrNameLst>
                                      </p:cBhvr>
                                      <p:tavLst>
                                        <p:tav tm="0">
                                          <p:val>
                                            <p:fltVal val="0"/>
                                          </p:val>
                                        </p:tav>
                                        <p:tav tm="100000">
                                          <p:val>
                                            <p:strVal val="#ppt_w"/>
                                          </p:val>
                                        </p:tav>
                                      </p:tavLst>
                                    </p:anim>
                                    <p:anim calcmode="lin" valueType="num">
                                      <p:cBhvr>
                                        <p:cTn id="31" dur="500" fill="hold"/>
                                        <p:tgtEl>
                                          <p:spTgt spid="532"/>
                                        </p:tgtEl>
                                        <p:attrNameLst>
                                          <p:attrName>ppt_h</p:attrName>
                                        </p:attrNameLst>
                                      </p:cBhvr>
                                      <p:tavLst>
                                        <p:tav tm="0">
                                          <p:val>
                                            <p:fltVal val="0"/>
                                          </p:val>
                                        </p:tav>
                                        <p:tav tm="100000">
                                          <p:val>
                                            <p:strVal val="#ppt_h"/>
                                          </p:val>
                                        </p:tav>
                                      </p:tavLst>
                                    </p:anim>
                                    <p:animEffect transition="in" filter="fade">
                                      <p:cBhvr>
                                        <p:cTn id="32" dur="500"/>
                                        <p:tgtEl>
                                          <p:spTgt spid="532"/>
                                        </p:tgtEl>
                                      </p:cBhvr>
                                    </p:animEffect>
                                  </p:childTnLst>
                                </p:cTn>
                              </p:par>
                              <p:par>
                                <p:cTn id="33" presetID="53" presetClass="entr" presetSubtype="16" fill="hold" nodeType="withEffect">
                                  <p:stCondLst>
                                    <p:cond delay="0"/>
                                  </p:stCondLst>
                                  <p:childTnLst>
                                    <p:set>
                                      <p:cBhvr>
                                        <p:cTn id="34" dur="1" fill="hold">
                                          <p:stCondLst>
                                            <p:cond delay="0"/>
                                          </p:stCondLst>
                                        </p:cTn>
                                        <p:tgtEl>
                                          <p:spTgt spid="494"/>
                                        </p:tgtEl>
                                        <p:attrNameLst>
                                          <p:attrName>style.visibility</p:attrName>
                                        </p:attrNameLst>
                                      </p:cBhvr>
                                      <p:to>
                                        <p:strVal val="visible"/>
                                      </p:to>
                                    </p:set>
                                    <p:anim calcmode="lin" valueType="num">
                                      <p:cBhvr>
                                        <p:cTn id="35" dur="500" fill="hold"/>
                                        <p:tgtEl>
                                          <p:spTgt spid="494"/>
                                        </p:tgtEl>
                                        <p:attrNameLst>
                                          <p:attrName>ppt_w</p:attrName>
                                        </p:attrNameLst>
                                      </p:cBhvr>
                                      <p:tavLst>
                                        <p:tav tm="0">
                                          <p:val>
                                            <p:fltVal val="0"/>
                                          </p:val>
                                        </p:tav>
                                        <p:tav tm="100000">
                                          <p:val>
                                            <p:strVal val="#ppt_w"/>
                                          </p:val>
                                        </p:tav>
                                      </p:tavLst>
                                    </p:anim>
                                    <p:anim calcmode="lin" valueType="num">
                                      <p:cBhvr>
                                        <p:cTn id="36" dur="500" fill="hold"/>
                                        <p:tgtEl>
                                          <p:spTgt spid="494"/>
                                        </p:tgtEl>
                                        <p:attrNameLst>
                                          <p:attrName>ppt_h</p:attrName>
                                        </p:attrNameLst>
                                      </p:cBhvr>
                                      <p:tavLst>
                                        <p:tav tm="0">
                                          <p:val>
                                            <p:fltVal val="0"/>
                                          </p:val>
                                        </p:tav>
                                        <p:tav tm="100000">
                                          <p:val>
                                            <p:strVal val="#ppt_h"/>
                                          </p:val>
                                        </p:tav>
                                      </p:tavLst>
                                    </p:anim>
                                    <p:animEffect transition="in" filter="fade">
                                      <p:cBhvr>
                                        <p:cTn id="37" dur="500"/>
                                        <p:tgtEl>
                                          <p:spTgt spid="494"/>
                                        </p:tgtEl>
                                      </p:cBhvr>
                                    </p:animEffect>
                                  </p:childTnLst>
                                </p:cTn>
                              </p:par>
                              <p:par>
                                <p:cTn id="38" presetID="22" presetClass="entr" presetSubtype="8" fill="hold" nodeType="withEffect">
                                  <p:stCondLst>
                                    <p:cond delay="0"/>
                                  </p:stCondLst>
                                  <p:childTnLst>
                                    <p:set>
                                      <p:cBhvr>
                                        <p:cTn id="39" dur="1" fill="hold">
                                          <p:stCondLst>
                                            <p:cond delay="0"/>
                                          </p:stCondLst>
                                        </p:cTn>
                                        <p:tgtEl>
                                          <p:spTgt spid="540"/>
                                        </p:tgtEl>
                                        <p:attrNameLst>
                                          <p:attrName>style.visibility</p:attrName>
                                        </p:attrNameLst>
                                      </p:cBhvr>
                                      <p:to>
                                        <p:strVal val="visible"/>
                                      </p:to>
                                    </p:set>
                                    <p:animEffect transition="in" filter="wipe(left)">
                                      <p:cBhvr>
                                        <p:cTn id="40" dur="500"/>
                                        <p:tgtEl>
                                          <p:spTgt spid="540"/>
                                        </p:tgtEl>
                                      </p:cBhvr>
                                    </p:animEffect>
                                  </p:childTnLst>
                                </p:cTn>
                              </p:par>
                              <p:par>
                                <p:cTn id="41" presetID="22" presetClass="entr" presetSubtype="2" fill="hold" nodeType="withEffect">
                                  <p:stCondLst>
                                    <p:cond delay="0"/>
                                  </p:stCondLst>
                                  <p:childTnLst>
                                    <p:set>
                                      <p:cBhvr>
                                        <p:cTn id="42" dur="1" fill="hold">
                                          <p:stCondLst>
                                            <p:cond delay="0"/>
                                          </p:stCondLst>
                                        </p:cTn>
                                        <p:tgtEl>
                                          <p:spTgt spid="541"/>
                                        </p:tgtEl>
                                        <p:attrNameLst>
                                          <p:attrName>style.visibility</p:attrName>
                                        </p:attrNameLst>
                                      </p:cBhvr>
                                      <p:to>
                                        <p:strVal val="visible"/>
                                      </p:to>
                                    </p:set>
                                    <p:animEffect transition="in" filter="wipe(right)">
                                      <p:cBhvr>
                                        <p:cTn id="43" dur="500"/>
                                        <p:tgtEl>
                                          <p:spTgt spid="541"/>
                                        </p:tgtEl>
                                      </p:cBhvr>
                                    </p:animEffect>
                                  </p:childTnLst>
                                </p:cTn>
                              </p:par>
                              <p:par>
                                <p:cTn id="44" presetID="22" presetClass="entr" presetSubtype="4" fill="hold" nodeType="withEffect">
                                  <p:stCondLst>
                                    <p:cond delay="0"/>
                                  </p:stCondLst>
                                  <p:childTnLst>
                                    <p:set>
                                      <p:cBhvr>
                                        <p:cTn id="45" dur="1" fill="hold">
                                          <p:stCondLst>
                                            <p:cond delay="0"/>
                                          </p:stCondLst>
                                        </p:cTn>
                                        <p:tgtEl>
                                          <p:spTgt spid="542"/>
                                        </p:tgtEl>
                                        <p:attrNameLst>
                                          <p:attrName>style.visibility</p:attrName>
                                        </p:attrNameLst>
                                      </p:cBhvr>
                                      <p:to>
                                        <p:strVal val="visible"/>
                                      </p:to>
                                    </p:set>
                                    <p:animEffect transition="in" filter="wipe(down)">
                                      <p:cBhvr>
                                        <p:cTn id="46" dur="500"/>
                                        <p:tgtEl>
                                          <p:spTgt spid="5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72"/>
                                        </p:tgtEl>
                                        <p:attrNameLst>
                                          <p:attrName>style.visibility</p:attrName>
                                        </p:attrNameLst>
                                      </p:cBhvr>
                                      <p:to>
                                        <p:strVal val="visible"/>
                                      </p:to>
                                    </p:set>
                                    <p:animEffect transition="in" filter="fade">
                                      <p:cBhvr>
                                        <p:cTn id="51" dur="1000"/>
                                        <p:tgtEl>
                                          <p:spTgt spid="472"/>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474"/>
                                        </p:tgtEl>
                                        <p:attrNameLst>
                                          <p:attrName>style.visibility</p:attrName>
                                        </p:attrNameLst>
                                      </p:cBhvr>
                                      <p:to>
                                        <p:strVal val="visible"/>
                                      </p:to>
                                    </p:set>
                                    <p:animEffect transition="in" filter="fade">
                                      <p:cBhvr>
                                        <p:cTn id="54" dur="1000"/>
                                        <p:tgtEl>
                                          <p:spTgt spid="47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478"/>
                                        </p:tgtEl>
                                        <p:attrNameLst>
                                          <p:attrName>style.visibility</p:attrName>
                                        </p:attrNameLst>
                                      </p:cBhvr>
                                      <p:to>
                                        <p:strVal val="visible"/>
                                      </p:to>
                                    </p:set>
                                    <p:animEffect transition="in" filter="fade">
                                      <p:cBhvr>
                                        <p:cTn id="57" dur="1000"/>
                                        <p:tgtEl>
                                          <p:spTgt spid="478"/>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480"/>
                                        </p:tgtEl>
                                        <p:attrNameLst>
                                          <p:attrName>style.visibility</p:attrName>
                                        </p:attrNameLst>
                                      </p:cBhvr>
                                      <p:to>
                                        <p:strVal val="visible"/>
                                      </p:to>
                                    </p:set>
                                    <p:animEffect transition="in" filter="fade">
                                      <p:cBhvr>
                                        <p:cTn id="60" dur="1000"/>
                                        <p:tgtEl>
                                          <p:spTgt spid="480"/>
                                        </p:tgtEl>
                                      </p:cBhvr>
                                    </p:animEffect>
                                  </p:childTnLst>
                                </p:cTn>
                              </p:par>
                              <p:par>
                                <p:cTn id="61" presetID="10" presetClass="entr" presetSubtype="0" fill="hold" grpId="0" nodeType="withEffect">
                                  <p:stCondLst>
                                    <p:cond delay="400"/>
                                  </p:stCondLst>
                                  <p:childTnLst>
                                    <p:set>
                                      <p:cBhvr>
                                        <p:cTn id="62" dur="1" fill="hold">
                                          <p:stCondLst>
                                            <p:cond delay="0"/>
                                          </p:stCondLst>
                                        </p:cTn>
                                        <p:tgtEl>
                                          <p:spTgt spid="482"/>
                                        </p:tgtEl>
                                        <p:attrNameLst>
                                          <p:attrName>style.visibility</p:attrName>
                                        </p:attrNameLst>
                                      </p:cBhvr>
                                      <p:to>
                                        <p:strVal val="visible"/>
                                      </p:to>
                                    </p:set>
                                    <p:animEffect transition="in" filter="fade">
                                      <p:cBhvr>
                                        <p:cTn id="63" dur="1000"/>
                                        <p:tgtEl>
                                          <p:spTgt spid="482"/>
                                        </p:tgtEl>
                                      </p:cBhvr>
                                    </p:animEffect>
                                  </p:childTnLst>
                                </p:cTn>
                              </p:par>
                              <p:par>
                                <p:cTn id="64" presetID="10" presetClass="entr" presetSubtype="0" fill="hold" grpId="0" nodeType="withEffect">
                                  <p:stCondLst>
                                    <p:cond delay="500"/>
                                  </p:stCondLst>
                                  <p:childTnLst>
                                    <p:set>
                                      <p:cBhvr>
                                        <p:cTn id="65" dur="1" fill="hold">
                                          <p:stCondLst>
                                            <p:cond delay="0"/>
                                          </p:stCondLst>
                                        </p:cTn>
                                        <p:tgtEl>
                                          <p:spTgt spid="483"/>
                                        </p:tgtEl>
                                        <p:attrNameLst>
                                          <p:attrName>style.visibility</p:attrName>
                                        </p:attrNameLst>
                                      </p:cBhvr>
                                      <p:to>
                                        <p:strVal val="visible"/>
                                      </p:to>
                                    </p:set>
                                    <p:animEffect transition="in" filter="fade">
                                      <p:cBhvr>
                                        <p:cTn id="66" dur="1000"/>
                                        <p:tgtEl>
                                          <p:spTgt spid="483"/>
                                        </p:tgtEl>
                                      </p:cBhvr>
                                    </p:animEffect>
                                  </p:childTnLst>
                                </p:cTn>
                              </p:par>
                              <p:par>
                                <p:cTn id="67" presetID="10" presetClass="entr" presetSubtype="0" fill="hold" grpId="0" nodeType="withEffect">
                                  <p:stCondLst>
                                    <p:cond delay="50"/>
                                  </p:stCondLst>
                                  <p:childTnLst>
                                    <p:set>
                                      <p:cBhvr>
                                        <p:cTn id="68" dur="1" fill="hold">
                                          <p:stCondLst>
                                            <p:cond delay="0"/>
                                          </p:stCondLst>
                                        </p:cTn>
                                        <p:tgtEl>
                                          <p:spTgt spid="490"/>
                                        </p:tgtEl>
                                        <p:attrNameLst>
                                          <p:attrName>style.visibility</p:attrName>
                                        </p:attrNameLst>
                                      </p:cBhvr>
                                      <p:to>
                                        <p:strVal val="visible"/>
                                      </p:to>
                                    </p:set>
                                    <p:animEffect transition="in" filter="fade">
                                      <p:cBhvr>
                                        <p:cTn id="69" dur="1000"/>
                                        <p:tgtEl>
                                          <p:spTgt spid="490"/>
                                        </p:tgtEl>
                                      </p:cBhvr>
                                    </p:animEffect>
                                  </p:childTnLst>
                                </p:cTn>
                              </p:par>
                              <p:par>
                                <p:cTn id="70" presetID="10" presetClass="entr" presetSubtype="0" fill="hold" grpId="0" nodeType="withEffect">
                                  <p:stCondLst>
                                    <p:cond delay="150"/>
                                  </p:stCondLst>
                                  <p:childTnLst>
                                    <p:set>
                                      <p:cBhvr>
                                        <p:cTn id="71" dur="1" fill="hold">
                                          <p:stCondLst>
                                            <p:cond delay="0"/>
                                          </p:stCondLst>
                                        </p:cTn>
                                        <p:tgtEl>
                                          <p:spTgt spid="487"/>
                                        </p:tgtEl>
                                        <p:attrNameLst>
                                          <p:attrName>style.visibility</p:attrName>
                                        </p:attrNameLst>
                                      </p:cBhvr>
                                      <p:to>
                                        <p:strVal val="visible"/>
                                      </p:to>
                                    </p:set>
                                    <p:animEffect transition="in" filter="fade">
                                      <p:cBhvr>
                                        <p:cTn id="72" dur="1000"/>
                                        <p:tgtEl>
                                          <p:spTgt spid="487"/>
                                        </p:tgtEl>
                                      </p:cBhvr>
                                    </p:animEffect>
                                  </p:childTnLst>
                                </p:cTn>
                              </p:par>
                              <p:par>
                                <p:cTn id="73" presetID="10" presetClass="entr" presetSubtype="0" fill="hold" grpId="0" nodeType="withEffect">
                                  <p:stCondLst>
                                    <p:cond delay="250"/>
                                  </p:stCondLst>
                                  <p:childTnLst>
                                    <p:set>
                                      <p:cBhvr>
                                        <p:cTn id="74" dur="1" fill="hold">
                                          <p:stCondLst>
                                            <p:cond delay="0"/>
                                          </p:stCondLst>
                                        </p:cTn>
                                        <p:tgtEl>
                                          <p:spTgt spid="493"/>
                                        </p:tgtEl>
                                        <p:attrNameLst>
                                          <p:attrName>style.visibility</p:attrName>
                                        </p:attrNameLst>
                                      </p:cBhvr>
                                      <p:to>
                                        <p:strVal val="visible"/>
                                      </p:to>
                                    </p:set>
                                    <p:animEffect transition="in" filter="fade">
                                      <p:cBhvr>
                                        <p:cTn id="75" dur="1000"/>
                                        <p:tgtEl>
                                          <p:spTgt spid="493"/>
                                        </p:tgtEl>
                                      </p:cBhvr>
                                    </p:animEffect>
                                  </p:childTnLst>
                                </p:cTn>
                              </p:par>
                              <p:par>
                                <p:cTn id="76" presetID="10" presetClass="entr" presetSubtype="0" fill="hold" grpId="0" nodeType="withEffect">
                                  <p:stCondLst>
                                    <p:cond delay="350"/>
                                  </p:stCondLst>
                                  <p:childTnLst>
                                    <p:set>
                                      <p:cBhvr>
                                        <p:cTn id="77" dur="1" fill="hold">
                                          <p:stCondLst>
                                            <p:cond delay="0"/>
                                          </p:stCondLst>
                                        </p:cTn>
                                        <p:tgtEl>
                                          <p:spTgt spid="488"/>
                                        </p:tgtEl>
                                        <p:attrNameLst>
                                          <p:attrName>style.visibility</p:attrName>
                                        </p:attrNameLst>
                                      </p:cBhvr>
                                      <p:to>
                                        <p:strVal val="visible"/>
                                      </p:to>
                                    </p:set>
                                    <p:animEffect transition="in" filter="fade">
                                      <p:cBhvr>
                                        <p:cTn id="78" dur="1000"/>
                                        <p:tgtEl>
                                          <p:spTgt spid="488"/>
                                        </p:tgtEl>
                                      </p:cBhvr>
                                    </p:animEffect>
                                  </p:childTnLst>
                                </p:cTn>
                              </p:par>
                              <p:par>
                                <p:cTn id="79" presetID="10" presetClass="entr" presetSubtype="0" fill="hold" grpId="0" nodeType="withEffect">
                                  <p:stCondLst>
                                    <p:cond delay="450"/>
                                  </p:stCondLst>
                                  <p:childTnLst>
                                    <p:set>
                                      <p:cBhvr>
                                        <p:cTn id="80" dur="1" fill="hold">
                                          <p:stCondLst>
                                            <p:cond delay="0"/>
                                          </p:stCondLst>
                                        </p:cTn>
                                        <p:tgtEl>
                                          <p:spTgt spid="486"/>
                                        </p:tgtEl>
                                        <p:attrNameLst>
                                          <p:attrName>style.visibility</p:attrName>
                                        </p:attrNameLst>
                                      </p:cBhvr>
                                      <p:to>
                                        <p:strVal val="visible"/>
                                      </p:to>
                                    </p:set>
                                    <p:animEffect transition="in" filter="fade">
                                      <p:cBhvr>
                                        <p:cTn id="81" dur="1000"/>
                                        <p:tgtEl>
                                          <p:spTgt spid="486"/>
                                        </p:tgtEl>
                                      </p:cBhvr>
                                    </p:animEffect>
                                  </p:childTnLst>
                                </p:cTn>
                              </p:par>
                              <p:par>
                                <p:cTn id="82" presetID="10" presetClass="entr" presetSubtype="0" fill="hold" grpId="0" nodeType="withEffect">
                                  <p:stCondLst>
                                    <p:cond delay="550"/>
                                  </p:stCondLst>
                                  <p:childTnLst>
                                    <p:set>
                                      <p:cBhvr>
                                        <p:cTn id="83" dur="1" fill="hold">
                                          <p:stCondLst>
                                            <p:cond delay="0"/>
                                          </p:stCondLst>
                                        </p:cTn>
                                        <p:tgtEl>
                                          <p:spTgt spid="477"/>
                                        </p:tgtEl>
                                        <p:attrNameLst>
                                          <p:attrName>style.visibility</p:attrName>
                                        </p:attrNameLst>
                                      </p:cBhvr>
                                      <p:to>
                                        <p:strVal val="visible"/>
                                      </p:to>
                                    </p:set>
                                    <p:animEffect transition="in" filter="fade">
                                      <p:cBhvr>
                                        <p:cTn id="84" dur="1000"/>
                                        <p:tgtEl>
                                          <p:spTgt spid="477"/>
                                        </p:tgtEl>
                                      </p:cBhvr>
                                    </p:animEffect>
                                  </p:childTnLst>
                                </p:cTn>
                              </p:par>
                              <p:par>
                                <p:cTn id="85" presetID="10" presetClass="entr" presetSubtype="0" fill="hold" grpId="0" nodeType="withEffect">
                                  <p:stCondLst>
                                    <p:cond delay="600"/>
                                  </p:stCondLst>
                                  <p:childTnLst>
                                    <p:set>
                                      <p:cBhvr>
                                        <p:cTn id="86" dur="1" fill="hold">
                                          <p:stCondLst>
                                            <p:cond delay="0"/>
                                          </p:stCondLst>
                                        </p:cTn>
                                        <p:tgtEl>
                                          <p:spTgt spid="481"/>
                                        </p:tgtEl>
                                        <p:attrNameLst>
                                          <p:attrName>style.visibility</p:attrName>
                                        </p:attrNameLst>
                                      </p:cBhvr>
                                      <p:to>
                                        <p:strVal val="visible"/>
                                      </p:to>
                                    </p:set>
                                    <p:animEffect transition="in" filter="fade">
                                      <p:cBhvr>
                                        <p:cTn id="87" dur="1000"/>
                                        <p:tgtEl>
                                          <p:spTgt spid="481"/>
                                        </p:tgtEl>
                                      </p:cBhvr>
                                    </p:animEffect>
                                  </p:childTnLst>
                                </p:cTn>
                              </p:par>
                              <p:par>
                                <p:cTn id="88" presetID="10" presetClass="entr" presetSubtype="0" fill="hold" grpId="0" nodeType="withEffect">
                                  <p:stCondLst>
                                    <p:cond delay="700"/>
                                  </p:stCondLst>
                                  <p:childTnLst>
                                    <p:set>
                                      <p:cBhvr>
                                        <p:cTn id="89" dur="1" fill="hold">
                                          <p:stCondLst>
                                            <p:cond delay="0"/>
                                          </p:stCondLst>
                                        </p:cTn>
                                        <p:tgtEl>
                                          <p:spTgt spid="492"/>
                                        </p:tgtEl>
                                        <p:attrNameLst>
                                          <p:attrName>style.visibility</p:attrName>
                                        </p:attrNameLst>
                                      </p:cBhvr>
                                      <p:to>
                                        <p:strVal val="visible"/>
                                      </p:to>
                                    </p:set>
                                    <p:animEffect transition="in" filter="fade">
                                      <p:cBhvr>
                                        <p:cTn id="90" dur="1000"/>
                                        <p:tgtEl>
                                          <p:spTgt spid="492"/>
                                        </p:tgtEl>
                                      </p:cBhvr>
                                    </p:animEffect>
                                  </p:childTnLst>
                                </p:cTn>
                              </p:par>
                              <p:par>
                                <p:cTn id="91" presetID="10" presetClass="entr" presetSubtype="0" fill="hold" grpId="0" nodeType="withEffect">
                                  <p:stCondLst>
                                    <p:cond delay="800"/>
                                  </p:stCondLst>
                                  <p:childTnLst>
                                    <p:set>
                                      <p:cBhvr>
                                        <p:cTn id="92" dur="1" fill="hold">
                                          <p:stCondLst>
                                            <p:cond delay="0"/>
                                          </p:stCondLst>
                                        </p:cTn>
                                        <p:tgtEl>
                                          <p:spTgt spid="479"/>
                                        </p:tgtEl>
                                        <p:attrNameLst>
                                          <p:attrName>style.visibility</p:attrName>
                                        </p:attrNameLst>
                                      </p:cBhvr>
                                      <p:to>
                                        <p:strVal val="visible"/>
                                      </p:to>
                                    </p:set>
                                    <p:animEffect transition="in" filter="fade">
                                      <p:cBhvr>
                                        <p:cTn id="93" dur="1000"/>
                                        <p:tgtEl>
                                          <p:spTgt spid="479"/>
                                        </p:tgtEl>
                                      </p:cBhvr>
                                    </p:animEffect>
                                  </p:childTnLst>
                                </p:cTn>
                              </p:par>
                              <p:par>
                                <p:cTn id="94" presetID="10" presetClass="entr" presetSubtype="0" fill="hold" grpId="0" nodeType="withEffect">
                                  <p:stCondLst>
                                    <p:cond delay="900"/>
                                  </p:stCondLst>
                                  <p:childTnLst>
                                    <p:set>
                                      <p:cBhvr>
                                        <p:cTn id="95" dur="1" fill="hold">
                                          <p:stCondLst>
                                            <p:cond delay="0"/>
                                          </p:stCondLst>
                                        </p:cTn>
                                        <p:tgtEl>
                                          <p:spTgt spid="485"/>
                                        </p:tgtEl>
                                        <p:attrNameLst>
                                          <p:attrName>style.visibility</p:attrName>
                                        </p:attrNameLst>
                                      </p:cBhvr>
                                      <p:to>
                                        <p:strVal val="visible"/>
                                      </p:to>
                                    </p:set>
                                    <p:animEffect transition="in" filter="fade">
                                      <p:cBhvr>
                                        <p:cTn id="96" dur="1000"/>
                                        <p:tgtEl>
                                          <p:spTgt spid="485"/>
                                        </p:tgtEl>
                                      </p:cBhvr>
                                    </p:animEffect>
                                  </p:childTnLst>
                                </p:cTn>
                              </p:par>
                              <p:par>
                                <p:cTn id="97" presetID="10" presetClass="entr" presetSubtype="0" fill="hold" grpId="0" nodeType="withEffect">
                                  <p:stCondLst>
                                    <p:cond delay="650"/>
                                  </p:stCondLst>
                                  <p:childTnLst>
                                    <p:set>
                                      <p:cBhvr>
                                        <p:cTn id="98" dur="1" fill="hold">
                                          <p:stCondLst>
                                            <p:cond delay="0"/>
                                          </p:stCondLst>
                                        </p:cTn>
                                        <p:tgtEl>
                                          <p:spTgt spid="489"/>
                                        </p:tgtEl>
                                        <p:attrNameLst>
                                          <p:attrName>style.visibility</p:attrName>
                                        </p:attrNameLst>
                                      </p:cBhvr>
                                      <p:to>
                                        <p:strVal val="visible"/>
                                      </p:to>
                                    </p:set>
                                    <p:animEffect transition="in" filter="fade">
                                      <p:cBhvr>
                                        <p:cTn id="99" dur="1000"/>
                                        <p:tgtEl>
                                          <p:spTgt spid="489"/>
                                        </p:tgtEl>
                                      </p:cBhvr>
                                    </p:animEffect>
                                  </p:childTnLst>
                                </p:cTn>
                              </p:par>
                              <p:par>
                                <p:cTn id="100" presetID="10" presetClass="entr" presetSubtype="0" fill="hold" grpId="0" nodeType="withEffect">
                                  <p:stCondLst>
                                    <p:cond delay="750"/>
                                  </p:stCondLst>
                                  <p:childTnLst>
                                    <p:set>
                                      <p:cBhvr>
                                        <p:cTn id="101" dur="1" fill="hold">
                                          <p:stCondLst>
                                            <p:cond delay="0"/>
                                          </p:stCondLst>
                                        </p:cTn>
                                        <p:tgtEl>
                                          <p:spTgt spid="476"/>
                                        </p:tgtEl>
                                        <p:attrNameLst>
                                          <p:attrName>style.visibility</p:attrName>
                                        </p:attrNameLst>
                                      </p:cBhvr>
                                      <p:to>
                                        <p:strVal val="visible"/>
                                      </p:to>
                                    </p:set>
                                    <p:animEffect transition="in" filter="fade">
                                      <p:cBhvr>
                                        <p:cTn id="102" dur="1000"/>
                                        <p:tgtEl>
                                          <p:spTgt spid="476"/>
                                        </p:tgtEl>
                                      </p:cBhvr>
                                    </p:animEffect>
                                  </p:childTnLst>
                                </p:cTn>
                              </p:par>
                              <p:par>
                                <p:cTn id="103" presetID="10" presetClass="entr" presetSubtype="0" fill="hold" grpId="0" nodeType="withEffect">
                                  <p:stCondLst>
                                    <p:cond delay="850"/>
                                  </p:stCondLst>
                                  <p:childTnLst>
                                    <p:set>
                                      <p:cBhvr>
                                        <p:cTn id="104" dur="1" fill="hold">
                                          <p:stCondLst>
                                            <p:cond delay="0"/>
                                          </p:stCondLst>
                                        </p:cTn>
                                        <p:tgtEl>
                                          <p:spTgt spid="484"/>
                                        </p:tgtEl>
                                        <p:attrNameLst>
                                          <p:attrName>style.visibility</p:attrName>
                                        </p:attrNameLst>
                                      </p:cBhvr>
                                      <p:to>
                                        <p:strVal val="visible"/>
                                      </p:to>
                                    </p:set>
                                    <p:animEffect transition="in" filter="fade">
                                      <p:cBhvr>
                                        <p:cTn id="105" dur="1000"/>
                                        <p:tgtEl>
                                          <p:spTgt spid="484"/>
                                        </p:tgtEl>
                                      </p:cBhvr>
                                    </p:animEffect>
                                  </p:childTnLst>
                                </p:cTn>
                              </p:par>
                              <p:par>
                                <p:cTn id="106" presetID="10" presetClass="entr" presetSubtype="0" fill="hold" grpId="0" nodeType="withEffect">
                                  <p:stCondLst>
                                    <p:cond delay="950"/>
                                  </p:stCondLst>
                                  <p:childTnLst>
                                    <p:set>
                                      <p:cBhvr>
                                        <p:cTn id="107" dur="1" fill="hold">
                                          <p:stCondLst>
                                            <p:cond delay="0"/>
                                          </p:stCondLst>
                                        </p:cTn>
                                        <p:tgtEl>
                                          <p:spTgt spid="473"/>
                                        </p:tgtEl>
                                        <p:attrNameLst>
                                          <p:attrName>style.visibility</p:attrName>
                                        </p:attrNameLst>
                                      </p:cBhvr>
                                      <p:to>
                                        <p:strVal val="visible"/>
                                      </p:to>
                                    </p:set>
                                    <p:animEffect transition="in" filter="fade">
                                      <p:cBhvr>
                                        <p:cTn id="108" dur="1000"/>
                                        <p:tgtEl>
                                          <p:spTgt spid="473"/>
                                        </p:tgtEl>
                                      </p:cBhvr>
                                    </p:animEffect>
                                  </p:childTnLst>
                                </p:cTn>
                              </p:par>
                              <p:par>
                                <p:cTn id="109" presetID="10" presetClass="entr" presetSubtype="0" fill="hold" grpId="0" nodeType="withEffect">
                                  <p:stCondLst>
                                    <p:cond delay="1000"/>
                                  </p:stCondLst>
                                  <p:childTnLst>
                                    <p:set>
                                      <p:cBhvr>
                                        <p:cTn id="110" dur="1" fill="hold">
                                          <p:stCondLst>
                                            <p:cond delay="0"/>
                                          </p:stCondLst>
                                        </p:cTn>
                                        <p:tgtEl>
                                          <p:spTgt spid="475"/>
                                        </p:tgtEl>
                                        <p:attrNameLst>
                                          <p:attrName>style.visibility</p:attrName>
                                        </p:attrNameLst>
                                      </p:cBhvr>
                                      <p:to>
                                        <p:strVal val="visible"/>
                                      </p:to>
                                    </p:set>
                                    <p:animEffect transition="in" filter="fade">
                                      <p:cBhvr>
                                        <p:cTn id="111" dur="1000"/>
                                        <p:tgtEl>
                                          <p:spTgt spid="475"/>
                                        </p:tgtEl>
                                      </p:cBhvr>
                                    </p:animEffect>
                                  </p:childTnLst>
                                </p:cTn>
                              </p:par>
                              <p:par>
                                <p:cTn id="112" presetID="10" presetClass="entr" presetSubtype="0" fill="hold" grpId="0" nodeType="withEffect">
                                  <p:stCondLst>
                                    <p:cond delay="1050"/>
                                  </p:stCondLst>
                                  <p:childTnLst>
                                    <p:set>
                                      <p:cBhvr>
                                        <p:cTn id="113" dur="1" fill="hold">
                                          <p:stCondLst>
                                            <p:cond delay="0"/>
                                          </p:stCondLst>
                                        </p:cTn>
                                        <p:tgtEl>
                                          <p:spTgt spid="491"/>
                                        </p:tgtEl>
                                        <p:attrNameLst>
                                          <p:attrName>style.visibility</p:attrName>
                                        </p:attrNameLst>
                                      </p:cBhvr>
                                      <p:to>
                                        <p:strVal val="visible"/>
                                      </p:to>
                                    </p:set>
                                    <p:animEffect transition="in" filter="fade">
                                      <p:cBhvr>
                                        <p:cTn id="114" dur="1000"/>
                                        <p:tgtEl>
                                          <p:spTgt spid="491"/>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43"/>
                                        </p:tgtEl>
                                        <p:attrNameLst>
                                          <p:attrName>style.visibility</p:attrName>
                                        </p:attrNameLst>
                                      </p:cBhvr>
                                      <p:to>
                                        <p:strVal val="visible"/>
                                      </p:to>
                                    </p:set>
                                    <p:anim calcmode="lin" valueType="num">
                                      <p:cBhvr>
                                        <p:cTn id="117" dur="500" fill="hold"/>
                                        <p:tgtEl>
                                          <p:spTgt spid="543"/>
                                        </p:tgtEl>
                                        <p:attrNameLst>
                                          <p:attrName>ppt_w</p:attrName>
                                        </p:attrNameLst>
                                      </p:cBhvr>
                                      <p:tavLst>
                                        <p:tav tm="0">
                                          <p:val>
                                            <p:fltVal val="0"/>
                                          </p:val>
                                        </p:tav>
                                        <p:tav tm="100000">
                                          <p:val>
                                            <p:strVal val="#ppt_w"/>
                                          </p:val>
                                        </p:tav>
                                      </p:tavLst>
                                    </p:anim>
                                    <p:anim calcmode="lin" valueType="num">
                                      <p:cBhvr>
                                        <p:cTn id="118" dur="500" fill="hold"/>
                                        <p:tgtEl>
                                          <p:spTgt spid="543"/>
                                        </p:tgtEl>
                                        <p:attrNameLst>
                                          <p:attrName>ppt_h</p:attrName>
                                        </p:attrNameLst>
                                      </p:cBhvr>
                                      <p:tavLst>
                                        <p:tav tm="0">
                                          <p:val>
                                            <p:fltVal val="0"/>
                                          </p:val>
                                        </p:tav>
                                        <p:tav tm="100000">
                                          <p:val>
                                            <p:strVal val="#ppt_h"/>
                                          </p:val>
                                        </p:tav>
                                      </p:tavLst>
                                    </p:anim>
                                    <p:animEffect transition="in" filter="fade">
                                      <p:cBhvr>
                                        <p:cTn id="119" dur="500"/>
                                        <p:tgtEl>
                                          <p:spTgt spid="54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59"/>
                                        </p:tgtEl>
                                        <p:attrNameLst>
                                          <p:attrName>style.visibility</p:attrName>
                                        </p:attrNameLst>
                                      </p:cBhvr>
                                      <p:to>
                                        <p:strVal val="visible"/>
                                      </p:to>
                                    </p:set>
                                    <p:anim calcmode="lin" valueType="num">
                                      <p:cBhvr>
                                        <p:cTn id="122" dur="500" fill="hold"/>
                                        <p:tgtEl>
                                          <p:spTgt spid="559"/>
                                        </p:tgtEl>
                                        <p:attrNameLst>
                                          <p:attrName>ppt_w</p:attrName>
                                        </p:attrNameLst>
                                      </p:cBhvr>
                                      <p:tavLst>
                                        <p:tav tm="0">
                                          <p:val>
                                            <p:fltVal val="0"/>
                                          </p:val>
                                        </p:tav>
                                        <p:tav tm="100000">
                                          <p:val>
                                            <p:strVal val="#ppt_w"/>
                                          </p:val>
                                        </p:tav>
                                      </p:tavLst>
                                    </p:anim>
                                    <p:anim calcmode="lin" valueType="num">
                                      <p:cBhvr>
                                        <p:cTn id="123" dur="500" fill="hold"/>
                                        <p:tgtEl>
                                          <p:spTgt spid="559"/>
                                        </p:tgtEl>
                                        <p:attrNameLst>
                                          <p:attrName>ppt_h</p:attrName>
                                        </p:attrNameLst>
                                      </p:cBhvr>
                                      <p:tavLst>
                                        <p:tav tm="0">
                                          <p:val>
                                            <p:fltVal val="0"/>
                                          </p:val>
                                        </p:tav>
                                        <p:tav tm="100000">
                                          <p:val>
                                            <p:strVal val="#ppt_h"/>
                                          </p:val>
                                        </p:tav>
                                      </p:tavLst>
                                    </p:anim>
                                    <p:animEffect transition="in" filter="fade">
                                      <p:cBhvr>
                                        <p:cTn id="124" dur="500"/>
                                        <p:tgtEl>
                                          <p:spTgt spid="559"/>
                                        </p:tgtEl>
                                      </p:cBhvr>
                                    </p:animEffect>
                                  </p:childTnLst>
                                </p:cTn>
                              </p:par>
                              <p:par>
                                <p:cTn id="125" presetID="10" presetClass="entr" presetSubtype="0" fill="hold" grpId="0" nodeType="withEffect">
                                  <p:stCondLst>
                                    <p:cond delay="850"/>
                                  </p:stCondLst>
                                  <p:childTnLst>
                                    <p:set>
                                      <p:cBhvr>
                                        <p:cTn id="126" dur="1" fill="hold">
                                          <p:stCondLst>
                                            <p:cond delay="0"/>
                                          </p:stCondLst>
                                        </p:cTn>
                                        <p:tgtEl>
                                          <p:spTgt spid="548"/>
                                        </p:tgtEl>
                                        <p:attrNameLst>
                                          <p:attrName>style.visibility</p:attrName>
                                        </p:attrNameLst>
                                      </p:cBhvr>
                                      <p:to>
                                        <p:strVal val="visible"/>
                                      </p:to>
                                    </p:set>
                                    <p:animEffect transition="in" filter="fade">
                                      <p:cBhvr>
                                        <p:cTn id="127" dur="1000"/>
                                        <p:tgtEl>
                                          <p:spTgt spid="548"/>
                                        </p:tgtEl>
                                      </p:cBhvr>
                                    </p:animEffect>
                                  </p:childTnLst>
                                </p:cTn>
                              </p:par>
                              <p:par>
                                <p:cTn id="128" presetID="10" presetClass="entr" presetSubtype="0" fill="hold" grpId="0" nodeType="withEffect">
                                  <p:stCondLst>
                                    <p:cond delay="150"/>
                                  </p:stCondLst>
                                  <p:childTnLst>
                                    <p:set>
                                      <p:cBhvr>
                                        <p:cTn id="129" dur="1" fill="hold">
                                          <p:stCondLst>
                                            <p:cond delay="0"/>
                                          </p:stCondLst>
                                        </p:cTn>
                                        <p:tgtEl>
                                          <p:spTgt spid="544"/>
                                        </p:tgtEl>
                                        <p:attrNameLst>
                                          <p:attrName>style.visibility</p:attrName>
                                        </p:attrNameLst>
                                      </p:cBhvr>
                                      <p:to>
                                        <p:strVal val="visible"/>
                                      </p:to>
                                    </p:set>
                                    <p:animEffect transition="in" filter="fade">
                                      <p:cBhvr>
                                        <p:cTn id="130" dur="1000"/>
                                        <p:tgtEl>
                                          <p:spTgt spid="544"/>
                                        </p:tgtEl>
                                      </p:cBhvr>
                                    </p:animEffect>
                                  </p:childTnLst>
                                </p:cTn>
                              </p:par>
                              <p:par>
                                <p:cTn id="131" presetID="10" presetClass="entr" presetSubtype="0" fill="hold" grpId="0" nodeType="withEffect">
                                  <p:stCondLst>
                                    <p:cond delay="1000"/>
                                  </p:stCondLst>
                                  <p:childTnLst>
                                    <p:set>
                                      <p:cBhvr>
                                        <p:cTn id="132" dur="1" fill="hold">
                                          <p:stCondLst>
                                            <p:cond delay="0"/>
                                          </p:stCondLst>
                                        </p:cTn>
                                        <p:tgtEl>
                                          <p:spTgt spid="545"/>
                                        </p:tgtEl>
                                        <p:attrNameLst>
                                          <p:attrName>style.visibility</p:attrName>
                                        </p:attrNameLst>
                                      </p:cBhvr>
                                      <p:to>
                                        <p:strVal val="visible"/>
                                      </p:to>
                                    </p:set>
                                    <p:animEffect transition="in" filter="fade">
                                      <p:cBhvr>
                                        <p:cTn id="133" dur="1000"/>
                                        <p:tgtEl>
                                          <p:spTgt spid="545"/>
                                        </p:tgtEl>
                                      </p:cBhvr>
                                    </p:animEffect>
                                  </p:childTnLst>
                                </p:cTn>
                              </p:par>
                              <p:par>
                                <p:cTn id="134" presetID="10" presetClass="entr" presetSubtype="0" fill="hold" grpId="0" nodeType="withEffect">
                                  <p:stCondLst>
                                    <p:cond delay="800"/>
                                  </p:stCondLst>
                                  <p:childTnLst>
                                    <p:set>
                                      <p:cBhvr>
                                        <p:cTn id="135" dur="1" fill="hold">
                                          <p:stCondLst>
                                            <p:cond delay="0"/>
                                          </p:stCondLst>
                                        </p:cTn>
                                        <p:tgtEl>
                                          <p:spTgt spid="547"/>
                                        </p:tgtEl>
                                        <p:attrNameLst>
                                          <p:attrName>style.visibility</p:attrName>
                                        </p:attrNameLst>
                                      </p:cBhvr>
                                      <p:to>
                                        <p:strVal val="visible"/>
                                      </p:to>
                                    </p:set>
                                    <p:animEffect transition="in" filter="fade">
                                      <p:cBhvr>
                                        <p:cTn id="136" dur="1000"/>
                                        <p:tgtEl>
                                          <p:spTgt spid="547"/>
                                        </p:tgtEl>
                                      </p:cBhvr>
                                    </p:animEffect>
                                  </p:childTnLst>
                                </p:cTn>
                              </p:par>
                              <p:par>
                                <p:cTn id="137" presetID="10" presetClass="entr" presetSubtype="0" fill="hold" grpId="0" nodeType="withEffect">
                                  <p:stCondLst>
                                    <p:cond delay="200"/>
                                  </p:stCondLst>
                                  <p:childTnLst>
                                    <p:set>
                                      <p:cBhvr>
                                        <p:cTn id="138" dur="1" fill="hold">
                                          <p:stCondLst>
                                            <p:cond delay="0"/>
                                          </p:stCondLst>
                                        </p:cTn>
                                        <p:tgtEl>
                                          <p:spTgt spid="549"/>
                                        </p:tgtEl>
                                        <p:attrNameLst>
                                          <p:attrName>style.visibility</p:attrName>
                                        </p:attrNameLst>
                                      </p:cBhvr>
                                      <p:to>
                                        <p:strVal val="visible"/>
                                      </p:to>
                                    </p:set>
                                    <p:animEffect transition="in" filter="fade">
                                      <p:cBhvr>
                                        <p:cTn id="139" dur="1000"/>
                                        <p:tgtEl>
                                          <p:spTgt spid="549"/>
                                        </p:tgtEl>
                                      </p:cBhvr>
                                    </p:animEffect>
                                  </p:childTnLst>
                                </p:cTn>
                              </p:par>
                              <p:par>
                                <p:cTn id="140" presetID="10" presetClass="entr" presetSubtype="0" fill="hold" grpId="0" nodeType="withEffect">
                                  <p:stCondLst>
                                    <p:cond delay="250"/>
                                  </p:stCondLst>
                                  <p:childTnLst>
                                    <p:set>
                                      <p:cBhvr>
                                        <p:cTn id="141" dur="1" fill="hold">
                                          <p:stCondLst>
                                            <p:cond delay="0"/>
                                          </p:stCondLst>
                                        </p:cTn>
                                        <p:tgtEl>
                                          <p:spTgt spid="550"/>
                                        </p:tgtEl>
                                        <p:attrNameLst>
                                          <p:attrName>style.visibility</p:attrName>
                                        </p:attrNameLst>
                                      </p:cBhvr>
                                      <p:to>
                                        <p:strVal val="visible"/>
                                      </p:to>
                                    </p:set>
                                    <p:animEffect transition="in" filter="fade">
                                      <p:cBhvr>
                                        <p:cTn id="142" dur="1000"/>
                                        <p:tgtEl>
                                          <p:spTgt spid="550"/>
                                        </p:tgtEl>
                                      </p:cBhvr>
                                    </p:animEffect>
                                  </p:childTnLst>
                                </p:cTn>
                              </p:par>
                              <p:par>
                                <p:cTn id="143" presetID="10" presetClass="entr" presetSubtype="0" fill="hold" grpId="0" nodeType="withEffect">
                                  <p:stCondLst>
                                    <p:cond delay="50"/>
                                  </p:stCondLst>
                                  <p:childTnLst>
                                    <p:set>
                                      <p:cBhvr>
                                        <p:cTn id="144" dur="1" fill="hold">
                                          <p:stCondLst>
                                            <p:cond delay="0"/>
                                          </p:stCondLst>
                                        </p:cTn>
                                        <p:tgtEl>
                                          <p:spTgt spid="554"/>
                                        </p:tgtEl>
                                        <p:attrNameLst>
                                          <p:attrName>style.visibility</p:attrName>
                                        </p:attrNameLst>
                                      </p:cBhvr>
                                      <p:to>
                                        <p:strVal val="visible"/>
                                      </p:to>
                                    </p:set>
                                    <p:animEffect transition="in" filter="fade">
                                      <p:cBhvr>
                                        <p:cTn id="145" dur="1000"/>
                                        <p:tgtEl>
                                          <p:spTgt spid="554"/>
                                        </p:tgtEl>
                                      </p:cBhvr>
                                    </p:animEffect>
                                  </p:childTnLst>
                                </p:cTn>
                              </p:par>
                              <p:par>
                                <p:cTn id="146" presetID="10" presetClass="entr" presetSubtype="0" fill="hold" grpId="0" nodeType="withEffect">
                                  <p:stCondLst>
                                    <p:cond delay="750"/>
                                  </p:stCondLst>
                                  <p:childTnLst>
                                    <p:set>
                                      <p:cBhvr>
                                        <p:cTn id="147" dur="1" fill="hold">
                                          <p:stCondLst>
                                            <p:cond delay="0"/>
                                          </p:stCondLst>
                                        </p:cTn>
                                        <p:tgtEl>
                                          <p:spTgt spid="556"/>
                                        </p:tgtEl>
                                        <p:attrNameLst>
                                          <p:attrName>style.visibility</p:attrName>
                                        </p:attrNameLst>
                                      </p:cBhvr>
                                      <p:to>
                                        <p:strVal val="visible"/>
                                      </p:to>
                                    </p:set>
                                    <p:animEffect transition="in" filter="fade">
                                      <p:cBhvr>
                                        <p:cTn id="148" dur="1000"/>
                                        <p:tgtEl>
                                          <p:spTgt spid="556"/>
                                        </p:tgtEl>
                                      </p:cBhvr>
                                    </p:animEffect>
                                  </p:childTnLst>
                                </p:cTn>
                              </p:par>
                              <p:par>
                                <p:cTn id="149" presetID="10" presetClass="entr" presetSubtype="0" fill="hold" grpId="0" nodeType="withEffect">
                                  <p:stCondLst>
                                    <p:cond delay="550"/>
                                  </p:stCondLst>
                                  <p:childTnLst>
                                    <p:set>
                                      <p:cBhvr>
                                        <p:cTn id="150" dur="1" fill="hold">
                                          <p:stCondLst>
                                            <p:cond delay="0"/>
                                          </p:stCondLst>
                                        </p:cTn>
                                        <p:tgtEl>
                                          <p:spTgt spid="555"/>
                                        </p:tgtEl>
                                        <p:attrNameLst>
                                          <p:attrName>style.visibility</p:attrName>
                                        </p:attrNameLst>
                                      </p:cBhvr>
                                      <p:to>
                                        <p:strVal val="visible"/>
                                      </p:to>
                                    </p:set>
                                    <p:animEffect transition="in" filter="fade">
                                      <p:cBhvr>
                                        <p:cTn id="151" dur="1000"/>
                                        <p:tgtEl>
                                          <p:spTgt spid="555"/>
                                        </p:tgtEl>
                                      </p:cBhvr>
                                    </p:animEffect>
                                  </p:childTnLst>
                                </p:cTn>
                              </p:par>
                              <p:par>
                                <p:cTn id="152" presetID="10" presetClass="entr" presetSubtype="0" fill="hold" grpId="0" nodeType="withEffect">
                                  <p:stCondLst>
                                    <p:cond delay="650"/>
                                  </p:stCondLst>
                                  <p:childTnLst>
                                    <p:set>
                                      <p:cBhvr>
                                        <p:cTn id="153" dur="1" fill="hold">
                                          <p:stCondLst>
                                            <p:cond delay="0"/>
                                          </p:stCondLst>
                                        </p:cTn>
                                        <p:tgtEl>
                                          <p:spTgt spid="546"/>
                                        </p:tgtEl>
                                        <p:attrNameLst>
                                          <p:attrName>style.visibility</p:attrName>
                                        </p:attrNameLst>
                                      </p:cBhvr>
                                      <p:to>
                                        <p:strVal val="visible"/>
                                      </p:to>
                                    </p:set>
                                    <p:animEffect transition="in" filter="fade">
                                      <p:cBhvr>
                                        <p:cTn id="154" dur="1000"/>
                                        <p:tgtEl>
                                          <p:spTgt spid="546"/>
                                        </p:tgtEl>
                                      </p:cBhvr>
                                    </p:animEffect>
                                  </p:childTnLst>
                                </p:cTn>
                              </p:par>
                              <p:par>
                                <p:cTn id="155" presetID="10" presetClass="entr" presetSubtype="0" fill="hold" grpId="0" nodeType="withEffect">
                                  <p:stCondLst>
                                    <p:cond delay="900"/>
                                  </p:stCondLst>
                                  <p:childTnLst>
                                    <p:set>
                                      <p:cBhvr>
                                        <p:cTn id="156" dur="1" fill="hold">
                                          <p:stCondLst>
                                            <p:cond delay="0"/>
                                          </p:stCondLst>
                                        </p:cTn>
                                        <p:tgtEl>
                                          <p:spTgt spid="564"/>
                                        </p:tgtEl>
                                        <p:attrNameLst>
                                          <p:attrName>style.visibility</p:attrName>
                                        </p:attrNameLst>
                                      </p:cBhvr>
                                      <p:to>
                                        <p:strVal val="visible"/>
                                      </p:to>
                                    </p:set>
                                    <p:animEffect transition="in" filter="fade">
                                      <p:cBhvr>
                                        <p:cTn id="157" dur="1000"/>
                                        <p:tgtEl>
                                          <p:spTgt spid="564"/>
                                        </p:tgtEl>
                                      </p:cBhvr>
                                    </p:animEffect>
                                  </p:childTnLst>
                                </p:cTn>
                              </p:par>
                              <p:par>
                                <p:cTn id="158" presetID="10" presetClass="entr" presetSubtype="0" fill="hold" grpId="0" nodeType="withEffect">
                                  <p:stCondLst>
                                    <p:cond delay="950"/>
                                  </p:stCondLst>
                                  <p:childTnLst>
                                    <p:set>
                                      <p:cBhvr>
                                        <p:cTn id="159" dur="1" fill="hold">
                                          <p:stCondLst>
                                            <p:cond delay="0"/>
                                          </p:stCondLst>
                                        </p:cTn>
                                        <p:tgtEl>
                                          <p:spTgt spid="561"/>
                                        </p:tgtEl>
                                        <p:attrNameLst>
                                          <p:attrName>style.visibility</p:attrName>
                                        </p:attrNameLst>
                                      </p:cBhvr>
                                      <p:to>
                                        <p:strVal val="visible"/>
                                      </p:to>
                                    </p:set>
                                    <p:animEffect transition="in" filter="fade">
                                      <p:cBhvr>
                                        <p:cTn id="160" dur="1000"/>
                                        <p:tgtEl>
                                          <p:spTgt spid="561"/>
                                        </p:tgtEl>
                                      </p:cBhvr>
                                    </p:animEffect>
                                  </p:childTnLst>
                                </p:cTn>
                              </p:par>
                              <p:par>
                                <p:cTn id="161" presetID="10" presetClass="entr" presetSubtype="0" fill="hold" grpId="0" nodeType="withEffect">
                                  <p:stCondLst>
                                    <p:cond delay="350"/>
                                  </p:stCondLst>
                                  <p:childTnLst>
                                    <p:set>
                                      <p:cBhvr>
                                        <p:cTn id="162" dur="1" fill="hold">
                                          <p:stCondLst>
                                            <p:cond delay="0"/>
                                          </p:stCondLst>
                                        </p:cTn>
                                        <p:tgtEl>
                                          <p:spTgt spid="557"/>
                                        </p:tgtEl>
                                        <p:attrNameLst>
                                          <p:attrName>style.visibility</p:attrName>
                                        </p:attrNameLst>
                                      </p:cBhvr>
                                      <p:to>
                                        <p:strVal val="visible"/>
                                      </p:to>
                                    </p:set>
                                    <p:animEffect transition="in" filter="fade">
                                      <p:cBhvr>
                                        <p:cTn id="163" dur="1000"/>
                                        <p:tgtEl>
                                          <p:spTgt spid="557"/>
                                        </p:tgtEl>
                                      </p:cBhvr>
                                    </p:animEffect>
                                  </p:childTnLst>
                                </p:cTn>
                              </p:par>
                              <p:par>
                                <p:cTn id="164" presetID="10" presetClass="entr" presetSubtype="0" fill="hold" grpId="0" nodeType="withEffect">
                                  <p:stCondLst>
                                    <p:cond delay="600"/>
                                  </p:stCondLst>
                                  <p:childTnLst>
                                    <p:set>
                                      <p:cBhvr>
                                        <p:cTn id="165" dur="1" fill="hold">
                                          <p:stCondLst>
                                            <p:cond delay="0"/>
                                          </p:stCondLst>
                                        </p:cTn>
                                        <p:tgtEl>
                                          <p:spTgt spid="562"/>
                                        </p:tgtEl>
                                        <p:attrNameLst>
                                          <p:attrName>style.visibility</p:attrName>
                                        </p:attrNameLst>
                                      </p:cBhvr>
                                      <p:to>
                                        <p:strVal val="visible"/>
                                      </p:to>
                                    </p:set>
                                    <p:animEffect transition="in" filter="fade">
                                      <p:cBhvr>
                                        <p:cTn id="166" dur="1000"/>
                                        <p:tgtEl>
                                          <p:spTgt spid="562"/>
                                        </p:tgtEl>
                                      </p:cBhvr>
                                    </p:animEffect>
                                  </p:childTnLst>
                                </p:cTn>
                              </p:par>
                              <p:par>
                                <p:cTn id="167" presetID="10" presetClass="entr" presetSubtype="0" fill="hold" grpId="0" nodeType="withEffect">
                                  <p:stCondLst>
                                    <p:cond delay="1050"/>
                                  </p:stCondLst>
                                  <p:childTnLst>
                                    <p:set>
                                      <p:cBhvr>
                                        <p:cTn id="168" dur="1" fill="hold">
                                          <p:stCondLst>
                                            <p:cond delay="0"/>
                                          </p:stCondLst>
                                        </p:cTn>
                                        <p:tgtEl>
                                          <p:spTgt spid="558"/>
                                        </p:tgtEl>
                                        <p:attrNameLst>
                                          <p:attrName>style.visibility</p:attrName>
                                        </p:attrNameLst>
                                      </p:cBhvr>
                                      <p:to>
                                        <p:strVal val="visible"/>
                                      </p:to>
                                    </p:set>
                                    <p:animEffect transition="in" filter="fade">
                                      <p:cBhvr>
                                        <p:cTn id="169" dur="1000"/>
                                        <p:tgtEl>
                                          <p:spTgt spid="558"/>
                                        </p:tgtEl>
                                      </p:cBhvr>
                                    </p:animEffect>
                                  </p:childTnLst>
                                </p:cTn>
                              </p:par>
                              <p:par>
                                <p:cTn id="170" presetID="10" presetClass="entr" presetSubtype="0" fill="hold" grpId="0" nodeType="withEffect">
                                  <p:stCondLst>
                                    <p:cond delay="100"/>
                                  </p:stCondLst>
                                  <p:childTnLst>
                                    <p:set>
                                      <p:cBhvr>
                                        <p:cTn id="171" dur="1" fill="hold">
                                          <p:stCondLst>
                                            <p:cond delay="0"/>
                                          </p:stCondLst>
                                        </p:cTn>
                                        <p:tgtEl>
                                          <p:spTgt spid="560"/>
                                        </p:tgtEl>
                                        <p:attrNameLst>
                                          <p:attrName>style.visibility</p:attrName>
                                        </p:attrNameLst>
                                      </p:cBhvr>
                                      <p:to>
                                        <p:strVal val="visible"/>
                                      </p:to>
                                    </p:set>
                                    <p:animEffect transition="in" filter="fade">
                                      <p:cBhvr>
                                        <p:cTn id="172" dur="1000"/>
                                        <p:tgtEl>
                                          <p:spTgt spid="560"/>
                                        </p:tgtEl>
                                      </p:cBhvr>
                                    </p:animEffect>
                                  </p:childTnLst>
                                </p:cTn>
                              </p:par>
                              <p:par>
                                <p:cTn id="173" presetID="10" presetClass="entr" presetSubtype="0" fill="hold" grpId="0" nodeType="withEffect">
                                  <p:stCondLst>
                                    <p:cond delay="450"/>
                                  </p:stCondLst>
                                  <p:childTnLst>
                                    <p:set>
                                      <p:cBhvr>
                                        <p:cTn id="174" dur="1" fill="hold">
                                          <p:stCondLst>
                                            <p:cond delay="0"/>
                                          </p:stCondLst>
                                        </p:cTn>
                                        <p:tgtEl>
                                          <p:spTgt spid="553"/>
                                        </p:tgtEl>
                                        <p:attrNameLst>
                                          <p:attrName>style.visibility</p:attrName>
                                        </p:attrNameLst>
                                      </p:cBhvr>
                                      <p:to>
                                        <p:strVal val="visible"/>
                                      </p:to>
                                    </p:set>
                                    <p:animEffect transition="in" filter="fade">
                                      <p:cBhvr>
                                        <p:cTn id="175" dur="1000"/>
                                        <p:tgtEl>
                                          <p:spTgt spid="553"/>
                                        </p:tgtEl>
                                      </p:cBhvr>
                                    </p:animEffect>
                                  </p:childTnLst>
                                </p:cTn>
                              </p:par>
                              <p:par>
                                <p:cTn id="176" presetID="10" presetClass="entr" presetSubtype="0" fill="hold" grpId="0" nodeType="withEffect">
                                  <p:stCondLst>
                                    <p:cond delay="300"/>
                                  </p:stCondLst>
                                  <p:childTnLst>
                                    <p:set>
                                      <p:cBhvr>
                                        <p:cTn id="177" dur="1" fill="hold">
                                          <p:stCondLst>
                                            <p:cond delay="0"/>
                                          </p:stCondLst>
                                        </p:cTn>
                                        <p:tgtEl>
                                          <p:spTgt spid="563"/>
                                        </p:tgtEl>
                                        <p:attrNameLst>
                                          <p:attrName>style.visibility</p:attrName>
                                        </p:attrNameLst>
                                      </p:cBhvr>
                                      <p:to>
                                        <p:strVal val="visible"/>
                                      </p:to>
                                    </p:set>
                                    <p:animEffect transition="in" filter="fade">
                                      <p:cBhvr>
                                        <p:cTn id="178" dur="1000"/>
                                        <p:tgtEl>
                                          <p:spTgt spid="563"/>
                                        </p:tgtEl>
                                      </p:cBhvr>
                                    </p:animEffect>
                                  </p:childTnLst>
                                </p:cTn>
                              </p:par>
                              <p:par>
                                <p:cTn id="179" presetID="10" presetClass="entr" presetSubtype="0" fill="hold" grpId="0" nodeType="withEffect">
                                  <p:stCondLst>
                                    <p:cond delay="300"/>
                                  </p:stCondLst>
                                  <p:childTnLst>
                                    <p:set>
                                      <p:cBhvr>
                                        <p:cTn id="180" dur="1" fill="hold">
                                          <p:stCondLst>
                                            <p:cond delay="0"/>
                                          </p:stCondLst>
                                        </p:cTn>
                                        <p:tgtEl>
                                          <p:spTgt spid="552"/>
                                        </p:tgtEl>
                                        <p:attrNameLst>
                                          <p:attrName>style.visibility</p:attrName>
                                        </p:attrNameLst>
                                      </p:cBhvr>
                                      <p:to>
                                        <p:strVal val="visible"/>
                                      </p:to>
                                    </p:set>
                                    <p:animEffect transition="in" filter="fade">
                                      <p:cBhvr>
                                        <p:cTn id="181" dur="1000"/>
                                        <p:tgtEl>
                                          <p:spTgt spid="552"/>
                                        </p:tgtEl>
                                      </p:cBhvr>
                                    </p:animEffect>
                                  </p:childTnLst>
                                </p:cTn>
                              </p:par>
                              <p:par>
                                <p:cTn id="182" presetID="10" presetClass="entr" presetSubtype="0" fill="hold" grpId="0" nodeType="withEffect">
                                  <p:stCondLst>
                                    <p:cond delay="500"/>
                                  </p:stCondLst>
                                  <p:childTnLst>
                                    <p:set>
                                      <p:cBhvr>
                                        <p:cTn id="183" dur="1" fill="hold">
                                          <p:stCondLst>
                                            <p:cond delay="0"/>
                                          </p:stCondLst>
                                        </p:cTn>
                                        <p:tgtEl>
                                          <p:spTgt spid="551"/>
                                        </p:tgtEl>
                                        <p:attrNameLst>
                                          <p:attrName>style.visibility</p:attrName>
                                        </p:attrNameLst>
                                      </p:cBhvr>
                                      <p:to>
                                        <p:strVal val="visible"/>
                                      </p:to>
                                    </p:set>
                                    <p:animEffect transition="in" filter="fade">
                                      <p:cBhvr>
                                        <p:cTn id="184" dur="10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12" grpId="0" animBg="1"/>
      <p:bldP spid="472" grpId="0"/>
      <p:bldP spid="473" grpId="0"/>
      <p:bldP spid="474" grpId="0"/>
      <p:bldP spid="475" grpId="0"/>
      <p:bldP spid="476" grpId="0"/>
      <p:bldP spid="477" grpId="0"/>
      <p:bldP spid="478" grpId="0"/>
      <p:bldP spid="479" grpId="0"/>
      <p:bldP spid="480" grpId="0"/>
      <p:bldP spid="481" grpId="0"/>
      <p:bldP spid="482" grpId="0"/>
      <p:bldP spid="483" grpId="0"/>
      <p:bldP spid="484" grpId="0"/>
      <p:bldP spid="485" grpId="0"/>
      <p:bldP spid="486" grpId="0"/>
      <p:bldP spid="487" grpId="0"/>
      <p:bldP spid="488" grpId="0"/>
      <p:bldP spid="489" grpId="0"/>
      <p:bldP spid="490" grpId="0"/>
      <p:bldP spid="491" grpId="0"/>
      <p:bldP spid="492" grpId="0"/>
      <p:bldP spid="493" grpId="0"/>
      <p:bldP spid="543" grpId="0" animBg="1"/>
      <p:bldP spid="544" grpId="0" animBg="1"/>
      <p:bldP spid="545" grpId="0" animBg="1"/>
      <p:bldP spid="546" grpId="0" animBg="1"/>
      <p:bldP spid="547" grpId="0" animBg="1"/>
      <p:bldP spid="548" grpId="0" animBg="1"/>
      <p:bldP spid="549" grpId="0" animBg="1"/>
      <p:bldP spid="550" grpId="0" animBg="1"/>
      <p:bldP spid="551" grpId="0" animBg="1"/>
      <p:bldP spid="552" grpId="0" animBg="1"/>
      <p:bldP spid="553" grpId="0" animBg="1"/>
      <p:bldP spid="554" grpId="0" animBg="1"/>
      <p:bldP spid="555" grpId="0" animBg="1"/>
      <p:bldP spid="556" grpId="0" animBg="1"/>
      <p:bldP spid="557" grpId="0" animBg="1"/>
      <p:bldP spid="558" grpId="0" animBg="1"/>
      <p:bldP spid="559" grpId="0" animBg="1"/>
      <p:bldP spid="560" grpId="0" animBg="1"/>
      <p:bldP spid="561" grpId="0" animBg="1"/>
      <p:bldP spid="562" grpId="0" animBg="1"/>
      <p:bldP spid="563" grpId="0" animBg="1"/>
      <p:bldP spid="56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5F9492-B6D4-46BA-A091-D4DAA99ADC38}"/>
              </a:ext>
            </a:extLst>
          </p:cNvPr>
          <p:cNvCxnSpPr>
            <a:cxnSpLocks/>
          </p:cNvCxnSpPr>
          <p:nvPr/>
        </p:nvCxnSpPr>
        <p:spPr>
          <a:xfrm>
            <a:off x="-11678" y="6028086"/>
            <a:ext cx="2401583"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928378" y="6014388"/>
            <a:ext cx="1144124" cy="756451"/>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3264" kern="0">
                <a:solidFill>
                  <a:srgbClr val="0070C0"/>
                </a:solidFill>
                <a:latin typeface="Segoe UI"/>
              </a:rPr>
              <a:t>IaaS</a:t>
            </a:r>
          </a:p>
        </p:txBody>
      </p:sp>
      <p:sp>
        <p:nvSpPr>
          <p:cNvPr id="27" name="TextBox 26"/>
          <p:cNvSpPr txBox="1"/>
          <p:nvPr/>
        </p:nvSpPr>
        <p:spPr>
          <a:xfrm>
            <a:off x="255522" y="6014388"/>
            <a:ext cx="2134383" cy="634260"/>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2400" kern="0">
                <a:solidFill>
                  <a:srgbClr val="E7E6E6">
                    <a:lumMod val="75000"/>
                  </a:srgbClr>
                </a:solidFill>
                <a:latin typeface="Segoe UI"/>
              </a:rPr>
              <a:t>On-Premises</a:t>
            </a:r>
          </a:p>
        </p:txBody>
      </p:sp>
      <p:cxnSp>
        <p:nvCxnSpPr>
          <p:cNvPr id="11" name="Straight Arrow Connector 10"/>
          <p:cNvCxnSpPr>
            <a:cxnSpLocks/>
          </p:cNvCxnSpPr>
          <p:nvPr/>
        </p:nvCxnSpPr>
        <p:spPr>
          <a:xfrm>
            <a:off x="-11678" y="6028080"/>
            <a:ext cx="6059440"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4816" y="5940184"/>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416259" y="5940184"/>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Freeform 50">
            <a:extLst>
              <a:ext uri="{FF2B5EF4-FFF2-40B4-BE49-F238E27FC236}">
                <a16:creationId xmlns:a16="http://schemas.microsoft.com/office/drawing/2014/main" id="{B585CF75-7DCA-475B-90E9-24F1DEF69AAA}"/>
              </a:ext>
            </a:extLst>
          </p:cNvPr>
          <p:cNvSpPr>
            <a:spLocks/>
          </p:cNvSpPr>
          <p:nvPr/>
        </p:nvSpPr>
        <p:spPr bwMode="auto">
          <a:xfrm>
            <a:off x="5144943" y="4314232"/>
            <a:ext cx="874195" cy="58622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45" name="TextBox 144">
            <a:extLst>
              <a:ext uri="{FF2B5EF4-FFF2-40B4-BE49-F238E27FC236}">
                <a16:creationId xmlns:a16="http://schemas.microsoft.com/office/drawing/2014/main" id="{95A82C52-E907-4381-8EAC-67D2E2F60276}"/>
              </a:ext>
            </a:extLst>
          </p:cNvPr>
          <p:cNvSpPr txBox="1"/>
          <p:nvPr/>
        </p:nvSpPr>
        <p:spPr>
          <a:xfrm>
            <a:off x="1541382" y="3222659"/>
            <a:ext cx="3816530" cy="329421"/>
          </a:xfrm>
          <a:prstGeom prst="rect">
            <a:avLst/>
          </a:prstGeom>
          <a:noFill/>
        </p:spPr>
        <p:txBody>
          <a:bodyPr wrap="square" rtlCol="0">
            <a:spAutoFit/>
          </a:bodyPr>
          <a:lstStyle/>
          <a:p>
            <a:pPr algn="ctr" defTabSz="913873">
              <a:defRPr/>
            </a:pPr>
            <a:r>
              <a:rPr lang="en-US" sz="1498" kern="0">
                <a:gradFill>
                  <a:gsLst>
                    <a:gs pos="1250">
                      <a:srgbClr val="353535"/>
                    </a:gs>
                    <a:gs pos="100000">
                      <a:srgbClr val="353535"/>
                    </a:gs>
                  </a:gsLst>
                  <a:lin ang="5400000" scaled="0"/>
                </a:gradFill>
                <a:latin typeface="Segoe UI"/>
              </a:rPr>
              <a:t>How often should I </a:t>
            </a:r>
            <a:r>
              <a:rPr lang="en-US" sz="1498" b="1" kern="0">
                <a:gradFill>
                  <a:gsLst>
                    <a:gs pos="1250">
                      <a:srgbClr val="353535"/>
                    </a:gs>
                    <a:gs pos="100000">
                      <a:srgbClr val="353535"/>
                    </a:gs>
                  </a:gsLst>
                  <a:lin ang="5400000" scaled="0"/>
                </a:gradFill>
                <a:latin typeface="Segoe UI"/>
              </a:rPr>
              <a:t>patch</a:t>
            </a:r>
            <a:r>
              <a:rPr lang="en-US" sz="1498" kern="0">
                <a:gradFill>
                  <a:gsLst>
                    <a:gs pos="1250">
                      <a:srgbClr val="353535"/>
                    </a:gs>
                    <a:gs pos="100000">
                      <a:srgbClr val="353535"/>
                    </a:gs>
                  </a:gsLst>
                  <a:lin ang="5400000" scaled="0"/>
                </a:gradFill>
                <a:latin typeface="Segoe UI"/>
              </a:rPr>
              <a:t> my </a:t>
            </a:r>
            <a:r>
              <a:rPr lang="en-US" sz="1498" b="1" kern="0">
                <a:gradFill>
                  <a:gsLst>
                    <a:gs pos="1250">
                      <a:srgbClr val="353535"/>
                    </a:gs>
                    <a:gs pos="100000">
                      <a:srgbClr val="353535"/>
                    </a:gs>
                  </a:gsLst>
                  <a:lin ang="5400000" scaled="0"/>
                </a:gradFill>
                <a:latin typeface="Segoe UI"/>
              </a:rPr>
              <a:t>servers</a:t>
            </a:r>
            <a:r>
              <a:rPr lang="en-US" sz="1498" kern="0">
                <a:gradFill>
                  <a:gsLst>
                    <a:gs pos="1250">
                      <a:srgbClr val="353535"/>
                    </a:gs>
                    <a:gs pos="100000">
                      <a:srgbClr val="353535"/>
                    </a:gs>
                  </a:gsLst>
                  <a:lin ang="5400000" scaled="0"/>
                </a:gradFill>
                <a:latin typeface="Segoe UI"/>
              </a:rPr>
              <a:t>?</a:t>
            </a:r>
          </a:p>
        </p:txBody>
      </p:sp>
      <p:sp>
        <p:nvSpPr>
          <p:cNvPr id="146" name="TextBox 145">
            <a:extLst>
              <a:ext uri="{FF2B5EF4-FFF2-40B4-BE49-F238E27FC236}">
                <a16:creationId xmlns:a16="http://schemas.microsoft.com/office/drawing/2014/main" id="{2721B15A-534C-49A0-8D60-1A23CC2FF5EA}"/>
              </a:ext>
            </a:extLst>
          </p:cNvPr>
          <p:cNvSpPr txBox="1"/>
          <p:nvPr/>
        </p:nvSpPr>
        <p:spPr>
          <a:xfrm>
            <a:off x="1678052" y="3619182"/>
            <a:ext cx="3543188" cy="329272"/>
          </a:xfrm>
          <a:prstGeom prst="rect">
            <a:avLst/>
          </a:prstGeom>
          <a:noFill/>
        </p:spPr>
        <p:txBody>
          <a:bodyPr wrap="none" rtlCol="0">
            <a:spAutoFit/>
          </a:bodyPr>
          <a:lstStyle/>
          <a:p>
            <a:pPr algn="ctr" defTabSz="913873">
              <a:defRPr/>
            </a:pPr>
            <a:r>
              <a:rPr lang="en-US" sz="1498" kern="0">
                <a:gradFill>
                  <a:gsLst>
                    <a:gs pos="1250">
                      <a:srgbClr val="353535"/>
                    </a:gs>
                    <a:gs pos="100000">
                      <a:srgbClr val="353535"/>
                    </a:gs>
                  </a:gsLst>
                  <a:lin ang="5400000" scaled="0"/>
                </a:gradFill>
                <a:latin typeface="Segoe UI"/>
              </a:rPr>
              <a:t>How often should I backup my </a:t>
            </a:r>
            <a:r>
              <a:rPr lang="en-US" sz="1498" b="1" kern="0">
                <a:gradFill>
                  <a:gsLst>
                    <a:gs pos="1250">
                      <a:srgbClr val="353535"/>
                    </a:gs>
                    <a:gs pos="100000">
                      <a:srgbClr val="353535"/>
                    </a:gs>
                  </a:gsLst>
                  <a:lin ang="5400000" scaled="0"/>
                </a:gradFill>
                <a:latin typeface="Segoe UI"/>
              </a:rPr>
              <a:t>server</a:t>
            </a:r>
            <a:r>
              <a:rPr lang="en-US" sz="1498" kern="0">
                <a:gradFill>
                  <a:gsLst>
                    <a:gs pos="1250">
                      <a:srgbClr val="353535"/>
                    </a:gs>
                    <a:gs pos="100000">
                      <a:srgbClr val="353535"/>
                    </a:gs>
                  </a:gsLst>
                  <a:lin ang="5400000" scaled="0"/>
                </a:gradFill>
                <a:latin typeface="Segoe UI"/>
              </a:rPr>
              <a:t>?</a:t>
            </a:r>
          </a:p>
        </p:txBody>
      </p:sp>
      <p:sp>
        <p:nvSpPr>
          <p:cNvPr id="147" name="TextBox 146">
            <a:extLst>
              <a:ext uri="{FF2B5EF4-FFF2-40B4-BE49-F238E27FC236}">
                <a16:creationId xmlns:a16="http://schemas.microsoft.com/office/drawing/2014/main" id="{282E83BC-BD11-4FDB-ACC0-57F30AC60E41}"/>
              </a:ext>
            </a:extLst>
          </p:cNvPr>
          <p:cNvSpPr txBox="1"/>
          <p:nvPr/>
        </p:nvSpPr>
        <p:spPr>
          <a:xfrm>
            <a:off x="1448391" y="4015706"/>
            <a:ext cx="4002513" cy="329421"/>
          </a:xfrm>
          <a:prstGeom prst="rect">
            <a:avLst/>
          </a:prstGeom>
          <a:noFill/>
        </p:spPr>
        <p:txBody>
          <a:bodyPr wrap="square" rtlCol="0">
            <a:spAutoFit/>
          </a:bodyPr>
          <a:lstStyle/>
          <a:p>
            <a:pPr algn="ctr" defTabSz="913873">
              <a:defRPr/>
            </a:pPr>
            <a:r>
              <a:rPr lang="en-US" sz="1498" kern="0">
                <a:gradFill>
                  <a:gsLst>
                    <a:gs pos="1250">
                      <a:srgbClr val="353535"/>
                    </a:gs>
                    <a:gs pos="100000">
                      <a:srgbClr val="353535"/>
                    </a:gs>
                  </a:gsLst>
                  <a:lin ang="5400000" scaled="0"/>
                </a:gradFill>
                <a:latin typeface="Segoe UI"/>
              </a:rPr>
              <a:t>Which packages should be on my </a:t>
            </a:r>
            <a:r>
              <a:rPr lang="en-US" sz="1498" b="1" kern="0">
                <a:gradFill>
                  <a:gsLst>
                    <a:gs pos="1250">
                      <a:srgbClr val="353535"/>
                    </a:gs>
                    <a:gs pos="100000">
                      <a:srgbClr val="353535"/>
                    </a:gs>
                  </a:gsLst>
                  <a:lin ang="5400000" scaled="0"/>
                </a:gradFill>
                <a:latin typeface="Segoe UI"/>
              </a:rPr>
              <a:t>server</a:t>
            </a:r>
            <a:r>
              <a:rPr lang="en-US" sz="1498" kern="0">
                <a:gradFill>
                  <a:gsLst>
                    <a:gs pos="1250">
                      <a:srgbClr val="353535"/>
                    </a:gs>
                    <a:gs pos="100000">
                      <a:srgbClr val="353535"/>
                    </a:gs>
                  </a:gsLst>
                  <a:lin ang="5400000" scaled="0"/>
                </a:gradFill>
                <a:latin typeface="Segoe UI"/>
              </a:rPr>
              <a:t>?</a:t>
            </a:r>
          </a:p>
        </p:txBody>
      </p:sp>
      <p:sp>
        <p:nvSpPr>
          <p:cNvPr id="148" name="TextBox 147">
            <a:extLst>
              <a:ext uri="{FF2B5EF4-FFF2-40B4-BE49-F238E27FC236}">
                <a16:creationId xmlns:a16="http://schemas.microsoft.com/office/drawing/2014/main" id="{38A3AADE-CFC2-43EB-83DE-C2201929E8B5}"/>
              </a:ext>
            </a:extLst>
          </p:cNvPr>
          <p:cNvSpPr txBox="1"/>
          <p:nvPr/>
        </p:nvSpPr>
        <p:spPr>
          <a:xfrm>
            <a:off x="4283357" y="927986"/>
            <a:ext cx="3862752" cy="32942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873">
              <a:defRPr/>
            </a:pPr>
            <a:r>
              <a:rPr lang="en-US" sz="1498">
                <a:gradFill>
                  <a:gsLst>
                    <a:gs pos="1250">
                      <a:srgbClr val="353535"/>
                    </a:gs>
                    <a:gs pos="100000">
                      <a:srgbClr val="353535"/>
                    </a:gs>
                  </a:gsLst>
                  <a:lin ang="5400000" scaled="0"/>
                </a:gradFill>
              </a:rPr>
              <a:t>How many </a:t>
            </a:r>
            <a:r>
              <a:rPr lang="en-US" sz="1498" b="1">
                <a:gradFill>
                  <a:gsLst>
                    <a:gs pos="1250">
                      <a:srgbClr val="353535"/>
                    </a:gs>
                    <a:gs pos="100000">
                      <a:srgbClr val="353535"/>
                    </a:gs>
                  </a:gsLst>
                  <a:lin ang="5400000" scaled="0"/>
                </a:gradFill>
              </a:rPr>
              <a:t>servers</a:t>
            </a:r>
            <a:r>
              <a:rPr lang="en-US" sz="1498">
                <a:gradFill>
                  <a:gsLst>
                    <a:gs pos="1250">
                      <a:srgbClr val="353535"/>
                    </a:gs>
                    <a:gs pos="100000">
                      <a:srgbClr val="353535"/>
                    </a:gs>
                  </a:gsLst>
                  <a:lin ang="5400000" scaled="0"/>
                </a:gradFill>
              </a:rPr>
              <a:t> do I need?</a:t>
            </a:r>
          </a:p>
        </p:txBody>
      </p:sp>
      <p:sp>
        <p:nvSpPr>
          <p:cNvPr id="149" name="TextBox 148">
            <a:extLst>
              <a:ext uri="{FF2B5EF4-FFF2-40B4-BE49-F238E27FC236}">
                <a16:creationId xmlns:a16="http://schemas.microsoft.com/office/drawing/2014/main" id="{5E934033-4FA6-4CEB-B07F-0E940257269D}"/>
              </a:ext>
            </a:extLst>
          </p:cNvPr>
          <p:cNvSpPr txBox="1"/>
          <p:nvPr/>
        </p:nvSpPr>
        <p:spPr>
          <a:xfrm>
            <a:off x="4542313" y="553457"/>
            <a:ext cx="3344839" cy="3228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873">
              <a:defRPr/>
            </a:pPr>
            <a:r>
              <a:rPr lang="en-US" sz="1498">
                <a:gradFill>
                  <a:gsLst>
                    <a:gs pos="1250">
                      <a:srgbClr val="353535"/>
                    </a:gs>
                    <a:gs pos="100000">
                      <a:srgbClr val="353535"/>
                    </a:gs>
                  </a:gsLst>
                  <a:lin ang="5400000" scaled="0"/>
                </a:gradFill>
              </a:rPr>
              <a:t>How can I increase </a:t>
            </a:r>
            <a:r>
              <a:rPr lang="en-US" sz="1498" b="1">
                <a:gradFill>
                  <a:gsLst>
                    <a:gs pos="1250">
                      <a:srgbClr val="353535"/>
                    </a:gs>
                    <a:gs pos="100000">
                      <a:srgbClr val="353535"/>
                    </a:gs>
                  </a:gsLst>
                  <a:lin ang="5400000" scaled="0"/>
                </a:gradFill>
              </a:rPr>
              <a:t>server</a:t>
            </a:r>
            <a:r>
              <a:rPr lang="en-US" sz="1498">
                <a:gradFill>
                  <a:gsLst>
                    <a:gs pos="1250">
                      <a:srgbClr val="353535"/>
                    </a:gs>
                    <a:gs pos="100000">
                      <a:srgbClr val="353535"/>
                    </a:gs>
                  </a:gsLst>
                  <a:lin ang="5400000" scaled="0"/>
                </a:gradFill>
              </a:rPr>
              <a:t> utilization?</a:t>
            </a:r>
          </a:p>
        </p:txBody>
      </p:sp>
      <p:sp>
        <p:nvSpPr>
          <p:cNvPr id="150" name="TextBox 149">
            <a:extLst>
              <a:ext uri="{FF2B5EF4-FFF2-40B4-BE49-F238E27FC236}">
                <a16:creationId xmlns:a16="http://schemas.microsoft.com/office/drawing/2014/main" id="{C0F85953-5B53-4A0F-B9A9-B5D0FAF01A29}"/>
              </a:ext>
            </a:extLst>
          </p:cNvPr>
          <p:cNvSpPr txBox="1"/>
          <p:nvPr/>
        </p:nvSpPr>
        <p:spPr>
          <a:xfrm>
            <a:off x="3364765" y="178928"/>
            <a:ext cx="5699936" cy="32942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873">
              <a:defRPr/>
            </a:pPr>
            <a:r>
              <a:rPr lang="en-US" sz="1498">
                <a:gradFill>
                  <a:gsLst>
                    <a:gs pos="1250">
                      <a:srgbClr val="353535"/>
                    </a:gs>
                    <a:gs pos="100000">
                      <a:srgbClr val="353535"/>
                    </a:gs>
                  </a:gsLst>
                  <a:lin ang="5400000" scaled="0"/>
                </a:gradFill>
              </a:rPr>
              <a:t>What is the right </a:t>
            </a:r>
            <a:r>
              <a:rPr lang="en-US" sz="1498" b="1">
                <a:gradFill>
                  <a:gsLst>
                    <a:gs pos="1250">
                      <a:srgbClr val="353535"/>
                    </a:gs>
                    <a:gs pos="100000">
                      <a:srgbClr val="353535"/>
                    </a:gs>
                  </a:gsLst>
                  <a:lin ang="5400000" scaled="0"/>
                </a:gradFill>
              </a:rPr>
              <a:t>size</a:t>
            </a:r>
            <a:r>
              <a:rPr lang="en-US" sz="1498">
                <a:gradFill>
                  <a:gsLst>
                    <a:gs pos="1250">
                      <a:srgbClr val="353535"/>
                    </a:gs>
                    <a:gs pos="100000">
                      <a:srgbClr val="353535"/>
                    </a:gs>
                  </a:gsLst>
                  <a:lin ang="5400000" scaled="0"/>
                </a:gradFill>
              </a:rPr>
              <a:t> of </a:t>
            </a:r>
            <a:r>
              <a:rPr lang="en-US" sz="1498" b="1">
                <a:gradFill>
                  <a:gsLst>
                    <a:gs pos="1250">
                      <a:srgbClr val="353535"/>
                    </a:gs>
                    <a:gs pos="100000">
                      <a:srgbClr val="353535"/>
                    </a:gs>
                  </a:gsLst>
                  <a:lin ang="5400000" scaled="0"/>
                </a:gradFill>
              </a:rPr>
              <a:t>servers</a:t>
            </a:r>
            <a:r>
              <a:rPr lang="en-US" sz="1498">
                <a:gradFill>
                  <a:gsLst>
                    <a:gs pos="1250">
                      <a:srgbClr val="353535"/>
                    </a:gs>
                    <a:gs pos="100000">
                      <a:srgbClr val="353535"/>
                    </a:gs>
                  </a:gsLst>
                  <a:lin ang="5400000" scaled="0"/>
                </a:gradFill>
              </a:rPr>
              <a:t> for my business needs?</a:t>
            </a:r>
          </a:p>
        </p:txBody>
      </p:sp>
      <p:sp>
        <p:nvSpPr>
          <p:cNvPr id="151" name="TextBox 150">
            <a:extLst>
              <a:ext uri="{FF2B5EF4-FFF2-40B4-BE49-F238E27FC236}">
                <a16:creationId xmlns:a16="http://schemas.microsoft.com/office/drawing/2014/main" id="{8B8E1811-0910-4BE6-A34C-1EB6C3763202}"/>
              </a:ext>
            </a:extLst>
          </p:cNvPr>
          <p:cNvSpPr txBox="1"/>
          <p:nvPr/>
        </p:nvSpPr>
        <p:spPr>
          <a:xfrm>
            <a:off x="5067949" y="1302516"/>
            <a:ext cx="2293567" cy="3228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873">
              <a:defRPr/>
            </a:pPr>
            <a:r>
              <a:rPr lang="en-US" sz="1498">
                <a:gradFill>
                  <a:gsLst>
                    <a:gs pos="1250">
                      <a:srgbClr val="353535"/>
                    </a:gs>
                    <a:gs pos="100000">
                      <a:srgbClr val="353535"/>
                    </a:gs>
                  </a:gsLst>
                  <a:lin ang="5400000" scaled="0"/>
                </a:gradFill>
              </a:rPr>
              <a:t>How can I </a:t>
            </a:r>
            <a:r>
              <a:rPr lang="en-US" sz="1498" b="1">
                <a:gradFill>
                  <a:gsLst>
                    <a:gs pos="1250">
                      <a:srgbClr val="353535"/>
                    </a:gs>
                    <a:gs pos="100000">
                      <a:srgbClr val="353535"/>
                    </a:gs>
                  </a:gsLst>
                  <a:lin ang="5400000" scaled="0"/>
                </a:gradFill>
              </a:rPr>
              <a:t>scale</a:t>
            </a:r>
            <a:r>
              <a:rPr lang="en-US" sz="1498">
                <a:gradFill>
                  <a:gsLst>
                    <a:gs pos="1250">
                      <a:srgbClr val="353535"/>
                    </a:gs>
                    <a:gs pos="100000">
                      <a:srgbClr val="353535"/>
                    </a:gs>
                  </a:gsLst>
                  <a:lin ang="5400000" scaled="0"/>
                </a:gradFill>
              </a:rPr>
              <a:t> my app?</a:t>
            </a:r>
          </a:p>
        </p:txBody>
      </p:sp>
      <p:sp>
        <p:nvSpPr>
          <p:cNvPr id="152" name="TextBox 151">
            <a:extLst>
              <a:ext uri="{FF2B5EF4-FFF2-40B4-BE49-F238E27FC236}">
                <a16:creationId xmlns:a16="http://schemas.microsoft.com/office/drawing/2014/main" id="{8FF408DB-43B6-43F3-B511-0A64F4F8D39F}"/>
              </a:ext>
            </a:extLst>
          </p:cNvPr>
          <p:cNvSpPr txBox="1"/>
          <p:nvPr/>
        </p:nvSpPr>
        <p:spPr>
          <a:xfrm>
            <a:off x="7738982" y="3619182"/>
            <a:ext cx="2532264" cy="32942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913873">
              <a:defRPr/>
            </a:pPr>
            <a:r>
              <a:rPr lang="en-US" sz="1498" b="1">
                <a:gradFill>
                  <a:gsLst>
                    <a:gs pos="1250">
                      <a:srgbClr val="353535"/>
                    </a:gs>
                    <a:gs pos="100000">
                      <a:srgbClr val="353535"/>
                    </a:gs>
                  </a:gsLst>
                  <a:lin ang="5400000" scaled="0"/>
                </a:gradFill>
              </a:rPr>
              <a:t>Which OS </a:t>
            </a:r>
            <a:r>
              <a:rPr lang="en-US" sz="1498">
                <a:gradFill>
                  <a:gsLst>
                    <a:gs pos="1250">
                      <a:srgbClr val="353535"/>
                    </a:gs>
                    <a:gs pos="100000">
                      <a:srgbClr val="353535"/>
                    </a:gs>
                  </a:gsLst>
                  <a:lin ang="5400000" scaled="0"/>
                </a:gradFill>
              </a:rPr>
              <a:t>should I use?</a:t>
            </a:r>
          </a:p>
        </p:txBody>
      </p:sp>
      <p:sp>
        <p:nvSpPr>
          <p:cNvPr id="153" name="TextBox 152">
            <a:extLst>
              <a:ext uri="{FF2B5EF4-FFF2-40B4-BE49-F238E27FC236}">
                <a16:creationId xmlns:a16="http://schemas.microsoft.com/office/drawing/2014/main" id="{C7C964EC-E014-40C1-944C-FCECAE824ECF}"/>
              </a:ext>
            </a:extLst>
          </p:cNvPr>
          <p:cNvSpPr txBox="1"/>
          <p:nvPr/>
        </p:nvSpPr>
        <p:spPr>
          <a:xfrm>
            <a:off x="6533502" y="3222659"/>
            <a:ext cx="4943222" cy="32942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913873">
              <a:defRPr/>
            </a:pPr>
            <a:r>
              <a:rPr lang="en-US" sz="1498">
                <a:gradFill>
                  <a:gsLst>
                    <a:gs pos="1250">
                      <a:srgbClr val="353535"/>
                    </a:gs>
                    <a:gs pos="100000">
                      <a:srgbClr val="353535"/>
                    </a:gs>
                  </a:gsLst>
                  <a:lin ang="5400000" scaled="0"/>
                </a:gradFill>
              </a:rPr>
              <a:t>How do I </a:t>
            </a:r>
            <a:r>
              <a:rPr lang="en-US" sz="1498" b="1">
                <a:gradFill>
                  <a:gsLst>
                    <a:gs pos="1250">
                      <a:srgbClr val="353535"/>
                    </a:gs>
                    <a:gs pos="100000">
                      <a:srgbClr val="353535"/>
                    </a:gs>
                  </a:gsLst>
                  <a:lin ang="5400000" scaled="0"/>
                </a:gradFill>
              </a:rPr>
              <a:t>deploy</a:t>
            </a:r>
            <a:r>
              <a:rPr lang="en-US" sz="1498">
                <a:gradFill>
                  <a:gsLst>
                    <a:gs pos="1250">
                      <a:srgbClr val="353535"/>
                    </a:gs>
                    <a:gs pos="100000">
                      <a:srgbClr val="353535"/>
                    </a:gs>
                  </a:gsLst>
                  <a:lin ang="5400000" scaled="0"/>
                </a:gradFill>
              </a:rPr>
              <a:t> new </a:t>
            </a:r>
            <a:r>
              <a:rPr lang="en-US" sz="1498" b="1">
                <a:gradFill>
                  <a:gsLst>
                    <a:gs pos="1250">
                      <a:srgbClr val="353535"/>
                    </a:gs>
                    <a:gs pos="100000">
                      <a:srgbClr val="353535"/>
                    </a:gs>
                  </a:gsLst>
                  <a:lin ang="5400000" scaled="0"/>
                </a:gradFill>
              </a:rPr>
              <a:t>code</a:t>
            </a:r>
            <a:r>
              <a:rPr lang="en-US" sz="1498">
                <a:gradFill>
                  <a:gsLst>
                    <a:gs pos="1250">
                      <a:srgbClr val="353535"/>
                    </a:gs>
                    <a:gs pos="100000">
                      <a:srgbClr val="353535"/>
                    </a:gs>
                  </a:gsLst>
                  <a:lin ang="5400000" scaled="0"/>
                </a:gradFill>
              </a:rPr>
              <a:t> to my </a:t>
            </a:r>
            <a:r>
              <a:rPr lang="en-US" sz="1498" b="1">
                <a:gradFill>
                  <a:gsLst>
                    <a:gs pos="1250">
                      <a:srgbClr val="353535"/>
                    </a:gs>
                    <a:gs pos="100000">
                      <a:srgbClr val="353535"/>
                    </a:gs>
                  </a:gsLst>
                  <a:lin ang="5400000" scaled="0"/>
                </a:gradFill>
              </a:rPr>
              <a:t>server</a:t>
            </a:r>
            <a:r>
              <a:rPr lang="en-US" sz="1498">
                <a:gradFill>
                  <a:gsLst>
                    <a:gs pos="1250">
                      <a:srgbClr val="353535"/>
                    </a:gs>
                    <a:gs pos="100000">
                      <a:srgbClr val="353535"/>
                    </a:gs>
                  </a:gsLst>
                  <a:lin ang="5400000" scaled="0"/>
                </a:gradFill>
              </a:rPr>
              <a:t>?</a:t>
            </a:r>
          </a:p>
        </p:txBody>
      </p:sp>
      <p:sp>
        <p:nvSpPr>
          <p:cNvPr id="154" name="TextBox 153">
            <a:extLst>
              <a:ext uri="{FF2B5EF4-FFF2-40B4-BE49-F238E27FC236}">
                <a16:creationId xmlns:a16="http://schemas.microsoft.com/office/drawing/2014/main" id="{B1C8ECD1-61F6-4199-A0A4-56815FE45991}"/>
              </a:ext>
            </a:extLst>
          </p:cNvPr>
          <p:cNvSpPr txBox="1"/>
          <p:nvPr/>
        </p:nvSpPr>
        <p:spPr>
          <a:xfrm>
            <a:off x="6917238" y="4015706"/>
            <a:ext cx="4175749" cy="32942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913873">
              <a:defRPr/>
            </a:pPr>
            <a:r>
              <a:rPr lang="en-US" sz="1498">
                <a:gradFill>
                  <a:gsLst>
                    <a:gs pos="1250">
                      <a:srgbClr val="353535"/>
                    </a:gs>
                    <a:gs pos="100000">
                      <a:srgbClr val="353535"/>
                    </a:gs>
                  </a:gsLst>
                  <a:lin ang="5400000" scaled="0"/>
                </a:gradFill>
              </a:rPr>
              <a:t>Who </a:t>
            </a:r>
            <a:r>
              <a:rPr lang="en-US" sz="1498" b="1">
                <a:gradFill>
                  <a:gsLst>
                    <a:gs pos="1250">
                      <a:srgbClr val="353535"/>
                    </a:gs>
                    <a:gs pos="100000">
                      <a:srgbClr val="353535"/>
                    </a:gs>
                  </a:gsLst>
                  <a:lin ang="5400000" scaled="0"/>
                </a:gradFill>
              </a:rPr>
              <a:t>monitors</a:t>
            </a:r>
            <a:r>
              <a:rPr lang="en-US" sz="1498">
                <a:gradFill>
                  <a:gsLst>
                    <a:gs pos="1250">
                      <a:srgbClr val="353535"/>
                    </a:gs>
                    <a:gs pos="100000">
                      <a:srgbClr val="353535"/>
                    </a:gs>
                  </a:gsLst>
                  <a:lin ang="5400000" scaled="0"/>
                </a:gradFill>
              </a:rPr>
              <a:t> my App?</a:t>
            </a:r>
          </a:p>
        </p:txBody>
      </p:sp>
      <p:grpSp>
        <p:nvGrpSpPr>
          <p:cNvPr id="155" name="Group 154">
            <a:extLst>
              <a:ext uri="{FF2B5EF4-FFF2-40B4-BE49-F238E27FC236}">
                <a16:creationId xmlns:a16="http://schemas.microsoft.com/office/drawing/2014/main" id="{0B1354B0-D4DF-4AA5-AA8A-878EFCABCE5B}"/>
              </a:ext>
            </a:extLst>
          </p:cNvPr>
          <p:cNvGrpSpPr/>
          <p:nvPr/>
        </p:nvGrpSpPr>
        <p:grpSpPr>
          <a:xfrm>
            <a:off x="5548092" y="4203026"/>
            <a:ext cx="1340292" cy="1340292"/>
            <a:chOff x="5547902" y="4202399"/>
            <a:chExt cx="1340672" cy="1340672"/>
          </a:xfrm>
        </p:grpSpPr>
        <p:sp>
          <p:nvSpPr>
            <p:cNvPr id="156" name="Oval 155">
              <a:extLst>
                <a:ext uri="{FF2B5EF4-FFF2-40B4-BE49-F238E27FC236}">
                  <a16:creationId xmlns:a16="http://schemas.microsoft.com/office/drawing/2014/main" id="{F3D4FFE9-AD0F-4BE8-B127-6B58FF2F9CCB}"/>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57" name="Group 156">
              <a:extLst>
                <a:ext uri="{FF2B5EF4-FFF2-40B4-BE49-F238E27FC236}">
                  <a16:creationId xmlns:a16="http://schemas.microsoft.com/office/drawing/2014/main" id="{7F640996-FA02-4963-AFCC-76C8F9FF2200}"/>
                </a:ext>
              </a:extLst>
            </p:cNvPr>
            <p:cNvGrpSpPr/>
            <p:nvPr/>
          </p:nvGrpSpPr>
          <p:grpSpPr>
            <a:xfrm>
              <a:off x="5882043" y="4461171"/>
              <a:ext cx="744667" cy="794664"/>
              <a:chOff x="2084593" y="2157479"/>
              <a:chExt cx="958326" cy="1022668"/>
            </a:xfrm>
          </p:grpSpPr>
          <p:grpSp>
            <p:nvGrpSpPr>
              <p:cNvPr id="158" name="Group 4">
                <a:extLst>
                  <a:ext uri="{FF2B5EF4-FFF2-40B4-BE49-F238E27FC236}">
                    <a16:creationId xmlns:a16="http://schemas.microsoft.com/office/drawing/2014/main" id="{421B0FDB-BBF9-439B-9DE9-F60472F0BE17}"/>
                  </a:ext>
                </a:extLst>
              </p:cNvPr>
              <p:cNvGrpSpPr>
                <a:grpSpLocks noChangeAspect="1"/>
              </p:cNvGrpSpPr>
              <p:nvPr/>
            </p:nvGrpSpPr>
            <p:grpSpPr bwMode="auto">
              <a:xfrm>
                <a:off x="2084593" y="2157479"/>
                <a:ext cx="475727" cy="1022668"/>
                <a:chOff x="7" y="12"/>
                <a:chExt cx="167" cy="359"/>
              </a:xfrm>
            </p:grpSpPr>
            <p:sp>
              <p:nvSpPr>
                <p:cNvPr id="166" name="Rectangle 5">
                  <a:extLst>
                    <a:ext uri="{FF2B5EF4-FFF2-40B4-BE49-F238E27FC236}">
                      <a16:creationId xmlns:a16="http://schemas.microsoft.com/office/drawing/2014/main" id="{D523CB19-43A9-4878-AD73-2F2665BE7116}"/>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7" name="Freeform 6">
                  <a:extLst>
                    <a:ext uri="{FF2B5EF4-FFF2-40B4-BE49-F238E27FC236}">
                      <a16:creationId xmlns:a16="http://schemas.microsoft.com/office/drawing/2014/main" id="{517C05B1-2470-47F4-8CA1-474A44D76531}"/>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8" name="Rectangle 7">
                  <a:extLst>
                    <a:ext uri="{FF2B5EF4-FFF2-40B4-BE49-F238E27FC236}">
                      <a16:creationId xmlns:a16="http://schemas.microsoft.com/office/drawing/2014/main" id="{B3DF8D36-2CB5-4579-92A4-B1D725DCC07D}"/>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9" name="Rectangle 8">
                  <a:extLst>
                    <a:ext uri="{FF2B5EF4-FFF2-40B4-BE49-F238E27FC236}">
                      <a16:creationId xmlns:a16="http://schemas.microsoft.com/office/drawing/2014/main" id="{BF17BBCE-8C9C-4283-B05C-725C159A2261}"/>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0" name="Rectangle 9">
                  <a:extLst>
                    <a:ext uri="{FF2B5EF4-FFF2-40B4-BE49-F238E27FC236}">
                      <a16:creationId xmlns:a16="http://schemas.microsoft.com/office/drawing/2014/main" id="{E83CD25C-461C-4ADB-8005-5580E886866C}"/>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1" name="Rectangle 10">
                  <a:extLst>
                    <a:ext uri="{FF2B5EF4-FFF2-40B4-BE49-F238E27FC236}">
                      <a16:creationId xmlns:a16="http://schemas.microsoft.com/office/drawing/2014/main" id="{AC86172E-6DA6-47CC-99DF-F7026BD27047}"/>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2" name="Rectangle 11">
                  <a:extLst>
                    <a:ext uri="{FF2B5EF4-FFF2-40B4-BE49-F238E27FC236}">
                      <a16:creationId xmlns:a16="http://schemas.microsoft.com/office/drawing/2014/main" id="{0A4B2234-1B67-46BE-83B9-E0910C443A36}"/>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3" name="Rectangle 12">
                  <a:extLst>
                    <a:ext uri="{FF2B5EF4-FFF2-40B4-BE49-F238E27FC236}">
                      <a16:creationId xmlns:a16="http://schemas.microsoft.com/office/drawing/2014/main" id="{5E458580-80A1-427A-88CD-6E8F282CFF33}"/>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4" name="Rectangle 13">
                  <a:extLst>
                    <a:ext uri="{FF2B5EF4-FFF2-40B4-BE49-F238E27FC236}">
                      <a16:creationId xmlns:a16="http://schemas.microsoft.com/office/drawing/2014/main" id="{0FB5E1C3-A45E-4C3B-AE12-9FDD344AA6EA}"/>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159" name="Group 158">
                <a:extLst>
                  <a:ext uri="{FF2B5EF4-FFF2-40B4-BE49-F238E27FC236}">
                    <a16:creationId xmlns:a16="http://schemas.microsoft.com/office/drawing/2014/main" id="{426CE35E-934D-4FE3-9A5A-A10941E90CC9}"/>
                  </a:ext>
                </a:extLst>
              </p:cNvPr>
              <p:cNvGrpSpPr/>
              <p:nvPr/>
            </p:nvGrpSpPr>
            <p:grpSpPr>
              <a:xfrm>
                <a:off x="2561534" y="2758439"/>
                <a:ext cx="475727" cy="421466"/>
                <a:chOff x="2779974" y="2727959"/>
                <a:chExt cx="475727" cy="421466"/>
              </a:xfrm>
            </p:grpSpPr>
            <p:sp>
              <p:nvSpPr>
                <p:cNvPr id="161" name="Rectangle 5">
                  <a:extLst>
                    <a:ext uri="{FF2B5EF4-FFF2-40B4-BE49-F238E27FC236}">
                      <a16:creationId xmlns:a16="http://schemas.microsoft.com/office/drawing/2014/main" id="{391D9726-C10E-4408-B364-9018948AEACD}"/>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2" name="Freeform 6">
                  <a:extLst>
                    <a:ext uri="{FF2B5EF4-FFF2-40B4-BE49-F238E27FC236}">
                      <a16:creationId xmlns:a16="http://schemas.microsoft.com/office/drawing/2014/main" id="{EE6B4B5C-23B0-4DB1-AC2B-0224496CF77D}"/>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3" name="Rectangle 7">
                  <a:extLst>
                    <a:ext uri="{FF2B5EF4-FFF2-40B4-BE49-F238E27FC236}">
                      <a16:creationId xmlns:a16="http://schemas.microsoft.com/office/drawing/2014/main" id="{34449B9C-34D1-4195-845B-9C8A9FBFA10D}"/>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4" name="Rectangle 8">
                  <a:extLst>
                    <a:ext uri="{FF2B5EF4-FFF2-40B4-BE49-F238E27FC236}">
                      <a16:creationId xmlns:a16="http://schemas.microsoft.com/office/drawing/2014/main" id="{C9E112B0-F388-434F-A175-797D4C3DB0D8}"/>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5" name="Rectangle 9">
                  <a:extLst>
                    <a:ext uri="{FF2B5EF4-FFF2-40B4-BE49-F238E27FC236}">
                      <a16:creationId xmlns:a16="http://schemas.microsoft.com/office/drawing/2014/main" id="{689BF551-AA5E-4AFA-8774-43D3C4438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sp>
            <p:nvSpPr>
              <p:cNvPr id="160" name="Isosceles Triangle 159">
                <a:extLst>
                  <a:ext uri="{FF2B5EF4-FFF2-40B4-BE49-F238E27FC236}">
                    <a16:creationId xmlns:a16="http://schemas.microsoft.com/office/drawing/2014/main" id="{A77F3200-4D0B-459D-9F18-8EF974E23490}"/>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err="1">
                  <a:solidFill>
                    <a:srgbClr val="353535"/>
                  </a:solidFill>
                  <a:latin typeface="Segoe UI Semilight"/>
                </a:endParaRPr>
              </a:p>
            </p:txBody>
          </p:sp>
        </p:grpSp>
      </p:grpSp>
      <p:grpSp>
        <p:nvGrpSpPr>
          <p:cNvPr id="175" name="Group 174">
            <a:extLst>
              <a:ext uri="{FF2B5EF4-FFF2-40B4-BE49-F238E27FC236}">
                <a16:creationId xmlns:a16="http://schemas.microsoft.com/office/drawing/2014/main" id="{7C0EBAA9-C068-4822-906A-695BBB847FDB}"/>
              </a:ext>
            </a:extLst>
          </p:cNvPr>
          <p:cNvGrpSpPr/>
          <p:nvPr/>
        </p:nvGrpSpPr>
        <p:grpSpPr>
          <a:xfrm>
            <a:off x="5548092" y="1722779"/>
            <a:ext cx="1340292" cy="1340292"/>
            <a:chOff x="5547902" y="2127586"/>
            <a:chExt cx="1340672" cy="1340672"/>
          </a:xfrm>
        </p:grpSpPr>
        <p:sp>
          <p:nvSpPr>
            <p:cNvPr id="176" name="Oval 175">
              <a:extLst>
                <a:ext uri="{FF2B5EF4-FFF2-40B4-BE49-F238E27FC236}">
                  <a16:creationId xmlns:a16="http://schemas.microsoft.com/office/drawing/2014/main" id="{18BEF007-618F-4863-9EC5-C14453B59708}"/>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7" name="Group 16">
              <a:extLst>
                <a:ext uri="{FF2B5EF4-FFF2-40B4-BE49-F238E27FC236}">
                  <a16:creationId xmlns:a16="http://schemas.microsoft.com/office/drawing/2014/main" id="{1673FA0A-CCB3-4E02-97FA-6F0F6F24FA3E}"/>
                </a:ext>
              </a:extLst>
            </p:cNvPr>
            <p:cNvGrpSpPr>
              <a:grpSpLocks noChangeAspect="1"/>
            </p:cNvGrpSpPr>
            <p:nvPr/>
          </p:nvGrpSpPr>
          <p:grpSpPr bwMode="auto">
            <a:xfrm>
              <a:off x="5824049" y="2333627"/>
              <a:ext cx="770389" cy="891106"/>
              <a:chOff x="13" y="7"/>
              <a:chExt cx="351" cy="406"/>
            </a:xfrm>
          </p:grpSpPr>
          <p:sp>
            <p:nvSpPr>
              <p:cNvPr id="178" name="Freeform 17">
                <a:extLst>
                  <a:ext uri="{FF2B5EF4-FFF2-40B4-BE49-F238E27FC236}">
                    <a16:creationId xmlns:a16="http://schemas.microsoft.com/office/drawing/2014/main" id="{D2EECDBE-BF0A-4EA6-8603-084AD055EA7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79" name="Freeform 18">
                <a:extLst>
                  <a:ext uri="{FF2B5EF4-FFF2-40B4-BE49-F238E27FC236}">
                    <a16:creationId xmlns:a16="http://schemas.microsoft.com/office/drawing/2014/main" id="{0E080E3F-2DFF-47C6-AC94-CA9FAFCAEC7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80" name="Line 19">
                <a:extLst>
                  <a:ext uri="{FF2B5EF4-FFF2-40B4-BE49-F238E27FC236}">
                    <a16:creationId xmlns:a16="http://schemas.microsoft.com/office/drawing/2014/main" id="{4B980296-D320-461B-9631-BB7F02986A17}"/>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81" name="Freeform 20">
                <a:extLst>
                  <a:ext uri="{FF2B5EF4-FFF2-40B4-BE49-F238E27FC236}">
                    <a16:creationId xmlns:a16="http://schemas.microsoft.com/office/drawing/2014/main" id="{9BEA336B-D380-4A16-B54C-40299E2E63CC}"/>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82" name="Freeform 21">
                <a:extLst>
                  <a:ext uri="{FF2B5EF4-FFF2-40B4-BE49-F238E27FC236}">
                    <a16:creationId xmlns:a16="http://schemas.microsoft.com/office/drawing/2014/main" id="{8E828F03-26BA-4C60-A397-CD8D5915D36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83" name="Line 22">
                <a:extLst>
                  <a:ext uri="{FF2B5EF4-FFF2-40B4-BE49-F238E27FC236}">
                    <a16:creationId xmlns:a16="http://schemas.microsoft.com/office/drawing/2014/main" id="{7B4BDB71-83E8-497A-8EEC-8B4B7654653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84" name="Freeform 23">
                <a:extLst>
                  <a:ext uri="{FF2B5EF4-FFF2-40B4-BE49-F238E27FC236}">
                    <a16:creationId xmlns:a16="http://schemas.microsoft.com/office/drawing/2014/main" id="{272D0024-3180-40E0-89B1-6172E3A42BFA}"/>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85" name="Freeform 24">
                <a:extLst>
                  <a:ext uri="{FF2B5EF4-FFF2-40B4-BE49-F238E27FC236}">
                    <a16:creationId xmlns:a16="http://schemas.microsoft.com/office/drawing/2014/main" id="{0422B94B-FC1D-40DF-A7FA-F7EB3BF7D9E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86" name="Freeform 25">
                <a:extLst>
                  <a:ext uri="{FF2B5EF4-FFF2-40B4-BE49-F238E27FC236}">
                    <a16:creationId xmlns:a16="http://schemas.microsoft.com/office/drawing/2014/main" id="{C79953D4-2DA2-4392-A251-BDD1A63B36EE}"/>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87" name="Line 26">
                <a:extLst>
                  <a:ext uri="{FF2B5EF4-FFF2-40B4-BE49-F238E27FC236}">
                    <a16:creationId xmlns:a16="http://schemas.microsoft.com/office/drawing/2014/main" id="{70EF93E8-1867-4B47-B2DA-9205E9217E01}"/>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88" name="Freeform 27">
                <a:extLst>
                  <a:ext uri="{FF2B5EF4-FFF2-40B4-BE49-F238E27FC236}">
                    <a16:creationId xmlns:a16="http://schemas.microsoft.com/office/drawing/2014/main" id="{B4144D8F-8042-41E7-ADF4-A3660C86B23D}"/>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89" name="Freeform 28">
                <a:extLst>
                  <a:ext uri="{FF2B5EF4-FFF2-40B4-BE49-F238E27FC236}">
                    <a16:creationId xmlns:a16="http://schemas.microsoft.com/office/drawing/2014/main" id="{7E5840F9-C411-4952-B4AF-F0ED8B48227F}"/>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grpSp>
      </p:grpSp>
      <p:grpSp>
        <p:nvGrpSpPr>
          <p:cNvPr id="190" name="Group 189">
            <a:extLst>
              <a:ext uri="{FF2B5EF4-FFF2-40B4-BE49-F238E27FC236}">
                <a16:creationId xmlns:a16="http://schemas.microsoft.com/office/drawing/2014/main" id="{1CD5BCC7-C85B-44FB-A2B5-8B03B10A4F47}"/>
              </a:ext>
            </a:extLst>
          </p:cNvPr>
          <p:cNvGrpSpPr/>
          <p:nvPr/>
        </p:nvGrpSpPr>
        <p:grpSpPr>
          <a:xfrm>
            <a:off x="2776127" y="1722779"/>
            <a:ext cx="1340292" cy="1340292"/>
            <a:chOff x="2775150" y="2127586"/>
            <a:chExt cx="1340672" cy="1340672"/>
          </a:xfrm>
        </p:grpSpPr>
        <p:sp>
          <p:nvSpPr>
            <p:cNvPr id="191" name="Oval 190">
              <a:extLst>
                <a:ext uri="{FF2B5EF4-FFF2-40B4-BE49-F238E27FC236}">
                  <a16:creationId xmlns:a16="http://schemas.microsoft.com/office/drawing/2014/main" id="{90203890-B46B-466A-A2E8-25ECAABE366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5">
              <a:extLst>
                <a:ext uri="{FF2B5EF4-FFF2-40B4-BE49-F238E27FC236}">
                  <a16:creationId xmlns:a16="http://schemas.microsoft.com/office/drawing/2014/main" id="{86B04566-A37E-4DF8-8054-4586B15CEC8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193" name="Group 192">
            <a:extLst>
              <a:ext uri="{FF2B5EF4-FFF2-40B4-BE49-F238E27FC236}">
                <a16:creationId xmlns:a16="http://schemas.microsoft.com/office/drawing/2014/main" id="{B42BAE1F-97B2-4117-A536-18FA657F389D}"/>
              </a:ext>
            </a:extLst>
          </p:cNvPr>
          <p:cNvGrpSpPr/>
          <p:nvPr/>
        </p:nvGrpSpPr>
        <p:grpSpPr>
          <a:xfrm>
            <a:off x="8320057" y="1722779"/>
            <a:ext cx="1340292" cy="1340292"/>
            <a:chOff x="8320652" y="2127586"/>
            <a:chExt cx="1340672" cy="1340672"/>
          </a:xfrm>
        </p:grpSpPr>
        <p:sp>
          <p:nvSpPr>
            <p:cNvPr id="194" name="Oval 193">
              <a:extLst>
                <a:ext uri="{FF2B5EF4-FFF2-40B4-BE49-F238E27FC236}">
                  <a16:creationId xmlns:a16="http://schemas.microsoft.com/office/drawing/2014/main" id="{9BE4F214-8E80-45A6-B3A4-30AA1670A0A2}"/>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5" name="Group 8">
              <a:extLst>
                <a:ext uri="{FF2B5EF4-FFF2-40B4-BE49-F238E27FC236}">
                  <a16:creationId xmlns:a16="http://schemas.microsoft.com/office/drawing/2014/main" id="{83005A0C-3AB3-412F-BAD6-DF5D7FF1A02B}"/>
                </a:ext>
              </a:extLst>
            </p:cNvPr>
            <p:cNvGrpSpPr>
              <a:grpSpLocks noChangeAspect="1"/>
            </p:cNvGrpSpPr>
            <p:nvPr/>
          </p:nvGrpSpPr>
          <p:grpSpPr bwMode="auto">
            <a:xfrm>
              <a:off x="8561965" y="2577338"/>
              <a:ext cx="897974" cy="451613"/>
              <a:chOff x="7" y="12"/>
              <a:chExt cx="342" cy="172"/>
            </a:xfrm>
          </p:grpSpPr>
          <p:sp>
            <p:nvSpPr>
              <p:cNvPr id="196" name="Rectangle 9">
                <a:extLst>
                  <a:ext uri="{FF2B5EF4-FFF2-40B4-BE49-F238E27FC236}">
                    <a16:creationId xmlns:a16="http://schemas.microsoft.com/office/drawing/2014/main" id="{D260A608-1537-4C62-825A-72D6E9170837}"/>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7" name="Rectangle 10">
                <a:extLst>
                  <a:ext uri="{FF2B5EF4-FFF2-40B4-BE49-F238E27FC236}">
                    <a16:creationId xmlns:a16="http://schemas.microsoft.com/office/drawing/2014/main" id="{5726F2E1-A109-401C-B6E3-B724EEF53419}"/>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8" name="Line 11">
                <a:extLst>
                  <a:ext uri="{FF2B5EF4-FFF2-40B4-BE49-F238E27FC236}">
                    <a16:creationId xmlns:a16="http://schemas.microsoft.com/office/drawing/2014/main" id="{77746DD8-6DF4-407A-B116-2E67F30B8025}"/>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9" name="Freeform 12">
                <a:extLst>
                  <a:ext uri="{FF2B5EF4-FFF2-40B4-BE49-F238E27FC236}">
                    <a16:creationId xmlns:a16="http://schemas.microsoft.com/office/drawing/2014/main" id="{8850CAC7-5FE6-415E-B748-C20C757E0153}"/>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00" name="Freeform 13">
                <a:extLst>
                  <a:ext uri="{FF2B5EF4-FFF2-40B4-BE49-F238E27FC236}">
                    <a16:creationId xmlns:a16="http://schemas.microsoft.com/office/drawing/2014/main" id="{A3044B18-4AB5-48E7-9167-6CB7BEF72AC3}"/>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cxnSp>
        <p:nvCxnSpPr>
          <p:cNvPr id="201" name="Straight Arrow Connector 200">
            <a:extLst>
              <a:ext uri="{FF2B5EF4-FFF2-40B4-BE49-F238E27FC236}">
                <a16:creationId xmlns:a16="http://schemas.microsoft.com/office/drawing/2014/main" id="{97B8B613-F57D-4D95-A063-0B7062837798}"/>
              </a:ext>
            </a:extLst>
          </p:cNvPr>
          <p:cNvCxnSpPr>
            <a:cxnSpLocks/>
          </p:cNvCxnSpPr>
          <p:nvPr/>
        </p:nvCxnSpPr>
        <p:spPr>
          <a:xfrm>
            <a:off x="4228653" y="2367936"/>
            <a:ext cx="1207204" cy="0"/>
          </a:xfrm>
          <a:prstGeom prst="straightConnector1">
            <a:avLst/>
          </a:prstGeom>
          <a:noFill/>
          <a:ln w="25400" cap="flat" cmpd="sng" algn="ctr">
            <a:solidFill>
              <a:srgbClr val="002050"/>
            </a:solidFill>
            <a:prstDash val="solid"/>
            <a:headEnd type="none"/>
            <a:tailEnd type="triangle" w="lg" len="med"/>
          </a:ln>
          <a:effectLst/>
        </p:spPr>
      </p:cxnSp>
      <p:cxnSp>
        <p:nvCxnSpPr>
          <p:cNvPr id="202" name="Straight Arrow Connector 201">
            <a:extLst>
              <a:ext uri="{FF2B5EF4-FFF2-40B4-BE49-F238E27FC236}">
                <a16:creationId xmlns:a16="http://schemas.microsoft.com/office/drawing/2014/main" id="{73CD8E75-0582-40B8-89F8-5FE3AD200767}"/>
              </a:ext>
            </a:extLst>
          </p:cNvPr>
          <p:cNvCxnSpPr>
            <a:cxnSpLocks/>
          </p:cNvCxnSpPr>
          <p:nvPr/>
        </p:nvCxnSpPr>
        <p:spPr>
          <a:xfrm flipH="1">
            <a:off x="7000618" y="2367936"/>
            <a:ext cx="1207204" cy="0"/>
          </a:xfrm>
          <a:prstGeom prst="straightConnector1">
            <a:avLst/>
          </a:prstGeom>
          <a:noFill/>
          <a:ln w="25400" cap="flat" cmpd="sng" algn="ctr">
            <a:solidFill>
              <a:srgbClr val="002050"/>
            </a:solidFill>
            <a:prstDash val="solid"/>
            <a:headEnd type="none"/>
            <a:tailEnd type="triangle" w="lg" len="med"/>
          </a:ln>
          <a:effectLst/>
        </p:spPr>
      </p:cxnSp>
      <p:cxnSp>
        <p:nvCxnSpPr>
          <p:cNvPr id="203" name="Straight Arrow Connector 202">
            <a:extLst>
              <a:ext uri="{FF2B5EF4-FFF2-40B4-BE49-F238E27FC236}">
                <a16:creationId xmlns:a16="http://schemas.microsoft.com/office/drawing/2014/main" id="{0EE4F724-AA70-4374-A69F-29F60EDF98D9}"/>
              </a:ext>
            </a:extLst>
          </p:cNvPr>
          <p:cNvCxnSpPr>
            <a:cxnSpLocks/>
          </p:cNvCxnSpPr>
          <p:nvPr/>
        </p:nvCxnSpPr>
        <p:spPr>
          <a:xfrm>
            <a:off x="6213407" y="3160383"/>
            <a:ext cx="0" cy="940820"/>
          </a:xfrm>
          <a:prstGeom prst="straightConnector1">
            <a:avLst/>
          </a:prstGeom>
          <a:noFill/>
          <a:ln w="25400" cap="flat" cmpd="sng" algn="ctr">
            <a:solidFill>
              <a:srgbClr val="002050"/>
            </a:solidFill>
            <a:prstDash val="solid"/>
            <a:headEnd type="none"/>
            <a:tailEnd type="triangle" w="lg" len="med"/>
          </a:ln>
          <a:effectLst/>
        </p:spPr>
      </p:cxnSp>
      <p:sp>
        <p:nvSpPr>
          <p:cNvPr id="204" name="Freeform 50">
            <a:extLst>
              <a:ext uri="{FF2B5EF4-FFF2-40B4-BE49-F238E27FC236}">
                <a16:creationId xmlns:a16="http://schemas.microsoft.com/office/drawing/2014/main" id="{C2D57E37-1F0C-423E-B38A-BE0A28892030}"/>
              </a:ext>
            </a:extLst>
          </p:cNvPr>
          <p:cNvSpPr>
            <a:spLocks/>
          </p:cNvSpPr>
          <p:nvPr/>
        </p:nvSpPr>
        <p:spPr bwMode="auto">
          <a:xfrm flipH="1">
            <a:off x="6378757" y="5097217"/>
            <a:ext cx="614249" cy="41190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70" name="Title 1">
            <a:extLst>
              <a:ext uri="{FF2B5EF4-FFF2-40B4-BE49-F238E27FC236}">
                <a16:creationId xmlns:a16="http://schemas.microsoft.com/office/drawing/2014/main" id="{7F028B8A-BAB2-4949-ACD1-F4F3AC14D22B}"/>
              </a:ext>
            </a:extLst>
          </p:cNvPr>
          <p:cNvSpPr txBox="1">
            <a:spLocks/>
          </p:cNvSpPr>
          <p:nvPr/>
        </p:nvSpPr>
        <p:spPr>
          <a:xfrm>
            <a:off x="3755413" y="6593353"/>
            <a:ext cx="4842086" cy="329701"/>
          </a:xfrm>
          <a:prstGeom prst="rect">
            <a:avLst/>
          </a:prstGeom>
        </p:spPr>
        <p:txBody>
          <a:bodyPr vert="horz" lIns="93260" tIns="46630" rIns="93260" bIns="4663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r>
              <a:rPr lang="en-US" sz="2244">
                <a:solidFill>
                  <a:prstClr val="black"/>
                </a:solidFill>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358166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100000" fill="hold" grpId="1" nodeType="withEffect">
                                  <p:stCondLst>
                                    <p:cond delay="300"/>
                                  </p:stCondLst>
                                  <p:childTnLst>
                                    <p:animMotion origin="layout" path="M 3.54167E-6 -4.44444E-6 L 3.54167E-6 0.04352 " pathEditMode="relative" rAng="0" ptsTypes="AA">
                                      <p:cBhvr>
                                        <p:cTn id="17" dur="500" spd="-100000" fill="hold"/>
                                        <p:tgtEl>
                                          <p:spTgt spid="28"/>
                                        </p:tgtEl>
                                        <p:attrNameLst>
                                          <p:attrName>ppt_x</p:attrName>
                                          <p:attrName>ppt_y</p:attrName>
                                        </p:attrNameLst>
                                      </p:cBhvr>
                                      <p:rCtr x="0" y="2176"/>
                                    </p:animMotion>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500"/>
                                        <p:tgtEl>
                                          <p:spTgt spid="145"/>
                                        </p:tgtEl>
                                      </p:cBhvr>
                                    </p:animEffect>
                                  </p:childTnLst>
                                </p:cTn>
                              </p:par>
                              <p:par>
                                <p:cTn id="22" presetID="42" presetClass="path" presetSubtype="0" decel="100000" fill="hold" grpId="1" nodeType="withEffect">
                                  <p:stCondLst>
                                    <p:cond delay="0"/>
                                  </p:stCondLst>
                                  <p:childTnLst>
                                    <p:animMotion origin="layout" path="M -3.75E-6 7.40741E-7 L -3.75E-6 0.04352 " pathEditMode="relative" rAng="0" ptsTypes="AA">
                                      <p:cBhvr>
                                        <p:cTn id="23" dur="500" spd="-100000" fill="hold"/>
                                        <p:tgtEl>
                                          <p:spTgt spid="145"/>
                                        </p:tgtEl>
                                        <p:attrNameLst>
                                          <p:attrName>ppt_x</p:attrName>
                                          <p:attrName>ppt_y</p:attrName>
                                        </p:attrNameLst>
                                      </p:cBhvr>
                                      <p:rCtr x="0" y="2176"/>
                                    </p:animMotion>
                                  </p:childTnLst>
                                </p:cTn>
                              </p:par>
                              <p:par>
                                <p:cTn id="24" presetID="10" presetClass="entr" presetSubtype="0" fill="hold" grpId="0" nodeType="withEffect">
                                  <p:stCondLst>
                                    <p:cond delay="100"/>
                                  </p:stCondLst>
                                  <p:childTnLst>
                                    <p:set>
                                      <p:cBhvr>
                                        <p:cTn id="25" dur="1" fill="hold">
                                          <p:stCondLst>
                                            <p:cond delay="0"/>
                                          </p:stCondLst>
                                        </p:cTn>
                                        <p:tgtEl>
                                          <p:spTgt spid="146"/>
                                        </p:tgtEl>
                                        <p:attrNameLst>
                                          <p:attrName>style.visibility</p:attrName>
                                        </p:attrNameLst>
                                      </p:cBhvr>
                                      <p:to>
                                        <p:strVal val="visible"/>
                                      </p:to>
                                    </p:set>
                                    <p:animEffect transition="in" filter="fade">
                                      <p:cBhvr>
                                        <p:cTn id="26" dur="500"/>
                                        <p:tgtEl>
                                          <p:spTgt spid="146"/>
                                        </p:tgtEl>
                                      </p:cBhvr>
                                    </p:animEffect>
                                  </p:childTnLst>
                                </p:cTn>
                              </p:par>
                              <p:par>
                                <p:cTn id="27" presetID="42" presetClass="path" presetSubtype="0" decel="100000" fill="hold" grpId="1" nodeType="withEffect">
                                  <p:stCondLst>
                                    <p:cond delay="100"/>
                                  </p:stCondLst>
                                  <p:childTnLst>
                                    <p:animMotion origin="layout" path="M -3.75E-6 7.40741E-7 L -3.75E-6 0.04352 " pathEditMode="relative" rAng="0" ptsTypes="AA">
                                      <p:cBhvr>
                                        <p:cTn id="28" dur="500" spd="-100000" fill="hold"/>
                                        <p:tgtEl>
                                          <p:spTgt spid="146"/>
                                        </p:tgtEl>
                                        <p:attrNameLst>
                                          <p:attrName>ppt_x</p:attrName>
                                          <p:attrName>ppt_y</p:attrName>
                                        </p:attrNameLst>
                                      </p:cBhvr>
                                      <p:rCtr x="0" y="2176"/>
                                    </p:animMotion>
                                  </p:childTnLst>
                                </p:cTn>
                              </p:par>
                              <p:par>
                                <p:cTn id="29" presetID="10" presetClass="entr" presetSubtype="0" fill="hold" grpId="0" nodeType="withEffect">
                                  <p:stCondLst>
                                    <p:cond delay="30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500"/>
                                        <p:tgtEl>
                                          <p:spTgt spid="147"/>
                                        </p:tgtEl>
                                      </p:cBhvr>
                                    </p:animEffect>
                                  </p:childTnLst>
                                </p:cTn>
                              </p:par>
                              <p:par>
                                <p:cTn id="32" presetID="42" presetClass="path" presetSubtype="0" decel="100000" fill="hold" grpId="1" nodeType="withEffect">
                                  <p:stCondLst>
                                    <p:cond delay="300"/>
                                  </p:stCondLst>
                                  <p:childTnLst>
                                    <p:animMotion origin="layout" path="M -3.75E-6 4.81481E-6 L -3.75E-6 0.04351 " pathEditMode="relative" rAng="0" ptsTypes="AA">
                                      <p:cBhvr>
                                        <p:cTn id="33" dur="500" spd="-100000" fill="hold"/>
                                        <p:tgtEl>
                                          <p:spTgt spid="147"/>
                                        </p:tgtEl>
                                        <p:attrNameLst>
                                          <p:attrName>ppt_x</p:attrName>
                                          <p:attrName>ppt_y</p:attrName>
                                        </p:attrNameLst>
                                      </p:cBhvr>
                                      <p:rCtr x="0" y="2176"/>
                                    </p:animMotion>
                                  </p:childTnLst>
                                </p:cTn>
                              </p:par>
                              <p:par>
                                <p:cTn id="34" presetID="10" presetClass="entr" presetSubtype="0" fill="hold" grpId="0" nodeType="withEffect">
                                  <p:stCondLst>
                                    <p:cond delay="0"/>
                                  </p:stCondLst>
                                  <p:childTnLst>
                                    <p:set>
                                      <p:cBhvr>
                                        <p:cTn id="35" dur="1" fill="hold">
                                          <p:stCondLst>
                                            <p:cond delay="0"/>
                                          </p:stCondLst>
                                        </p:cTn>
                                        <p:tgtEl>
                                          <p:spTgt spid="151"/>
                                        </p:tgtEl>
                                        <p:attrNameLst>
                                          <p:attrName>style.visibility</p:attrName>
                                        </p:attrNameLst>
                                      </p:cBhvr>
                                      <p:to>
                                        <p:strVal val="visible"/>
                                      </p:to>
                                    </p:set>
                                    <p:animEffect transition="in" filter="fade">
                                      <p:cBhvr>
                                        <p:cTn id="36" dur="500"/>
                                        <p:tgtEl>
                                          <p:spTgt spid="151"/>
                                        </p:tgtEl>
                                      </p:cBhvr>
                                    </p:animEffect>
                                  </p:childTnLst>
                                </p:cTn>
                              </p:par>
                              <p:par>
                                <p:cTn id="37" presetID="42" presetClass="path" presetSubtype="0" decel="100000" fill="hold" grpId="1" nodeType="withEffect">
                                  <p:stCondLst>
                                    <p:cond delay="0"/>
                                  </p:stCondLst>
                                  <p:childTnLst>
                                    <p:animMotion origin="layout" path="M 4.16667E-7 7.40741E-7 L 4.16667E-7 -0.0544 " pathEditMode="relative" rAng="0" ptsTypes="AA">
                                      <p:cBhvr>
                                        <p:cTn id="38" dur="500" spd="-100000" fill="hold"/>
                                        <p:tgtEl>
                                          <p:spTgt spid="151"/>
                                        </p:tgtEl>
                                        <p:attrNameLst>
                                          <p:attrName>ppt_x</p:attrName>
                                          <p:attrName>ppt_y</p:attrName>
                                        </p:attrNameLst>
                                      </p:cBhvr>
                                      <p:rCtr x="0" y="-2731"/>
                                    </p:animMotion>
                                  </p:childTnLst>
                                </p:cTn>
                              </p:par>
                              <p:par>
                                <p:cTn id="39" presetID="10" presetClass="entr" presetSubtype="0" fill="hold" grpId="0" nodeType="withEffect">
                                  <p:stCondLst>
                                    <p:cond delay="100"/>
                                  </p:stCondLst>
                                  <p:childTnLst>
                                    <p:set>
                                      <p:cBhvr>
                                        <p:cTn id="40" dur="1" fill="hold">
                                          <p:stCondLst>
                                            <p:cond delay="0"/>
                                          </p:stCondLst>
                                        </p:cTn>
                                        <p:tgtEl>
                                          <p:spTgt spid="148"/>
                                        </p:tgtEl>
                                        <p:attrNameLst>
                                          <p:attrName>style.visibility</p:attrName>
                                        </p:attrNameLst>
                                      </p:cBhvr>
                                      <p:to>
                                        <p:strVal val="visible"/>
                                      </p:to>
                                    </p:set>
                                    <p:animEffect transition="in" filter="fade">
                                      <p:cBhvr>
                                        <p:cTn id="41" dur="500"/>
                                        <p:tgtEl>
                                          <p:spTgt spid="148"/>
                                        </p:tgtEl>
                                      </p:cBhvr>
                                    </p:animEffect>
                                  </p:childTnLst>
                                </p:cTn>
                              </p:par>
                              <p:par>
                                <p:cTn id="42" presetID="42" presetClass="path" presetSubtype="0" decel="100000" fill="hold" grpId="1" nodeType="withEffect">
                                  <p:stCondLst>
                                    <p:cond delay="100"/>
                                  </p:stCondLst>
                                  <p:childTnLst>
                                    <p:animMotion origin="layout" path="M 4.16667E-7 2.77556E-17 L 4.16667E-7 -0.0544 " pathEditMode="relative" rAng="0" ptsTypes="AA">
                                      <p:cBhvr>
                                        <p:cTn id="43" dur="500" spd="-100000" fill="hold"/>
                                        <p:tgtEl>
                                          <p:spTgt spid="148"/>
                                        </p:tgtEl>
                                        <p:attrNameLst>
                                          <p:attrName>ppt_x</p:attrName>
                                          <p:attrName>ppt_y</p:attrName>
                                        </p:attrNameLst>
                                      </p:cBhvr>
                                      <p:rCtr x="0" y="-2731"/>
                                    </p:animMotion>
                                  </p:childTnLst>
                                </p:cTn>
                              </p:par>
                              <p:par>
                                <p:cTn id="44" presetID="10" presetClass="entr" presetSubtype="0" fill="hold" grpId="0" nodeType="withEffect">
                                  <p:stCondLst>
                                    <p:cond delay="300"/>
                                  </p:stCondLst>
                                  <p:childTnLst>
                                    <p:set>
                                      <p:cBhvr>
                                        <p:cTn id="45" dur="1" fill="hold">
                                          <p:stCondLst>
                                            <p:cond delay="0"/>
                                          </p:stCondLst>
                                        </p:cTn>
                                        <p:tgtEl>
                                          <p:spTgt spid="149"/>
                                        </p:tgtEl>
                                        <p:attrNameLst>
                                          <p:attrName>style.visibility</p:attrName>
                                        </p:attrNameLst>
                                      </p:cBhvr>
                                      <p:to>
                                        <p:strVal val="visible"/>
                                      </p:to>
                                    </p:set>
                                    <p:animEffect transition="in" filter="fade">
                                      <p:cBhvr>
                                        <p:cTn id="46" dur="500"/>
                                        <p:tgtEl>
                                          <p:spTgt spid="149"/>
                                        </p:tgtEl>
                                      </p:cBhvr>
                                    </p:animEffect>
                                  </p:childTnLst>
                                </p:cTn>
                              </p:par>
                              <p:par>
                                <p:cTn id="47" presetID="42" presetClass="path" presetSubtype="0" decel="100000" fill="hold" grpId="1" nodeType="withEffect">
                                  <p:stCondLst>
                                    <p:cond delay="300"/>
                                  </p:stCondLst>
                                  <p:childTnLst>
                                    <p:animMotion origin="layout" path="M 4.16667E-7 -3.33333E-6 L 4.16667E-7 -0.05439 " pathEditMode="relative" rAng="0" ptsTypes="AA">
                                      <p:cBhvr>
                                        <p:cTn id="48" dur="500" spd="-100000" fill="hold"/>
                                        <p:tgtEl>
                                          <p:spTgt spid="149"/>
                                        </p:tgtEl>
                                        <p:attrNameLst>
                                          <p:attrName>ppt_x</p:attrName>
                                          <p:attrName>ppt_y</p:attrName>
                                        </p:attrNameLst>
                                      </p:cBhvr>
                                      <p:rCtr x="0" y="-2731"/>
                                    </p:animMotion>
                                  </p:childTnLst>
                                </p:cTn>
                              </p:par>
                              <p:par>
                                <p:cTn id="49" presetID="10" presetClass="entr" presetSubtype="0" fill="hold" grpId="0" nodeType="withEffect">
                                  <p:stCondLst>
                                    <p:cond delay="400"/>
                                  </p:stCondLst>
                                  <p:childTnLst>
                                    <p:set>
                                      <p:cBhvr>
                                        <p:cTn id="50" dur="1" fill="hold">
                                          <p:stCondLst>
                                            <p:cond delay="0"/>
                                          </p:stCondLst>
                                        </p:cTn>
                                        <p:tgtEl>
                                          <p:spTgt spid="150"/>
                                        </p:tgtEl>
                                        <p:attrNameLst>
                                          <p:attrName>style.visibility</p:attrName>
                                        </p:attrNameLst>
                                      </p:cBhvr>
                                      <p:to>
                                        <p:strVal val="visible"/>
                                      </p:to>
                                    </p:set>
                                    <p:animEffect transition="in" filter="fade">
                                      <p:cBhvr>
                                        <p:cTn id="51" dur="500"/>
                                        <p:tgtEl>
                                          <p:spTgt spid="150"/>
                                        </p:tgtEl>
                                      </p:cBhvr>
                                    </p:animEffect>
                                  </p:childTnLst>
                                </p:cTn>
                              </p:par>
                              <p:par>
                                <p:cTn id="52" presetID="42" presetClass="path" presetSubtype="0" decel="100000" fill="hold" grpId="1" nodeType="withEffect">
                                  <p:stCondLst>
                                    <p:cond delay="400"/>
                                  </p:stCondLst>
                                  <p:childTnLst>
                                    <p:animMotion origin="layout" path="M 4.16667E-7 -4.07407E-6 L 4.16667E-7 -0.05439 " pathEditMode="relative" rAng="0" ptsTypes="AA">
                                      <p:cBhvr>
                                        <p:cTn id="53" dur="500" spd="-100000" fill="hold"/>
                                        <p:tgtEl>
                                          <p:spTgt spid="150"/>
                                        </p:tgtEl>
                                        <p:attrNameLst>
                                          <p:attrName>ppt_x</p:attrName>
                                          <p:attrName>ppt_y</p:attrName>
                                        </p:attrNameLst>
                                      </p:cBhvr>
                                      <p:rCtr x="0" y="-2731"/>
                                    </p:animMotion>
                                  </p:childTnLst>
                                </p:cTn>
                              </p:par>
                              <p:par>
                                <p:cTn id="54" presetID="10" presetClass="entr" presetSubtype="0" fill="hold" grpId="0" nodeType="withEffect">
                                  <p:stCondLst>
                                    <p:cond delay="0"/>
                                  </p:stCondLst>
                                  <p:childTnLst>
                                    <p:set>
                                      <p:cBhvr>
                                        <p:cTn id="55" dur="1" fill="hold">
                                          <p:stCondLst>
                                            <p:cond delay="0"/>
                                          </p:stCondLst>
                                        </p:cTn>
                                        <p:tgtEl>
                                          <p:spTgt spid="153"/>
                                        </p:tgtEl>
                                        <p:attrNameLst>
                                          <p:attrName>style.visibility</p:attrName>
                                        </p:attrNameLst>
                                      </p:cBhvr>
                                      <p:to>
                                        <p:strVal val="visible"/>
                                      </p:to>
                                    </p:set>
                                    <p:animEffect transition="in" filter="fade">
                                      <p:cBhvr>
                                        <p:cTn id="56" dur="500"/>
                                        <p:tgtEl>
                                          <p:spTgt spid="153"/>
                                        </p:tgtEl>
                                      </p:cBhvr>
                                    </p:animEffect>
                                  </p:childTnLst>
                                </p:cTn>
                              </p:par>
                              <p:par>
                                <p:cTn id="57" presetID="42" presetClass="path" presetSubtype="0" decel="100000" fill="hold" grpId="1" nodeType="withEffect">
                                  <p:stCondLst>
                                    <p:cond delay="0"/>
                                  </p:stCondLst>
                                  <p:childTnLst>
                                    <p:animMotion origin="layout" path="M 1.45833E-6 7.40741E-7 L 1.45833E-6 0.04352 " pathEditMode="relative" rAng="0" ptsTypes="AA">
                                      <p:cBhvr>
                                        <p:cTn id="58" dur="500" spd="-100000" fill="hold"/>
                                        <p:tgtEl>
                                          <p:spTgt spid="153"/>
                                        </p:tgtEl>
                                        <p:attrNameLst>
                                          <p:attrName>ppt_x</p:attrName>
                                          <p:attrName>ppt_y</p:attrName>
                                        </p:attrNameLst>
                                      </p:cBhvr>
                                      <p:rCtr x="0" y="2176"/>
                                    </p:animMotion>
                                  </p:childTnLst>
                                </p:cTn>
                              </p:par>
                              <p:par>
                                <p:cTn id="59" presetID="10" presetClass="entr" presetSubtype="0" fill="hold" grpId="0" nodeType="withEffect">
                                  <p:stCondLst>
                                    <p:cond delay="100"/>
                                  </p:stCondLst>
                                  <p:childTnLst>
                                    <p:set>
                                      <p:cBhvr>
                                        <p:cTn id="60" dur="1" fill="hold">
                                          <p:stCondLst>
                                            <p:cond delay="0"/>
                                          </p:stCondLst>
                                        </p:cTn>
                                        <p:tgtEl>
                                          <p:spTgt spid="152"/>
                                        </p:tgtEl>
                                        <p:attrNameLst>
                                          <p:attrName>style.visibility</p:attrName>
                                        </p:attrNameLst>
                                      </p:cBhvr>
                                      <p:to>
                                        <p:strVal val="visible"/>
                                      </p:to>
                                    </p:set>
                                    <p:animEffect transition="in" filter="fade">
                                      <p:cBhvr>
                                        <p:cTn id="61" dur="500"/>
                                        <p:tgtEl>
                                          <p:spTgt spid="152"/>
                                        </p:tgtEl>
                                      </p:cBhvr>
                                    </p:animEffect>
                                  </p:childTnLst>
                                </p:cTn>
                              </p:par>
                              <p:par>
                                <p:cTn id="62" presetID="42" presetClass="path" presetSubtype="0" decel="100000" fill="hold" grpId="1" nodeType="withEffect">
                                  <p:stCondLst>
                                    <p:cond delay="100"/>
                                  </p:stCondLst>
                                  <p:childTnLst>
                                    <p:animMotion origin="layout" path="M 1.45833E-6 -2.22222E-6 L 1.45833E-6 0.04352 " pathEditMode="relative" rAng="0" ptsTypes="AA">
                                      <p:cBhvr>
                                        <p:cTn id="63" dur="500" spd="-100000" fill="hold"/>
                                        <p:tgtEl>
                                          <p:spTgt spid="152"/>
                                        </p:tgtEl>
                                        <p:attrNameLst>
                                          <p:attrName>ppt_x</p:attrName>
                                          <p:attrName>ppt_y</p:attrName>
                                        </p:attrNameLst>
                                      </p:cBhvr>
                                      <p:rCtr x="0" y="2176"/>
                                    </p:animMotion>
                                  </p:childTnLst>
                                </p:cTn>
                              </p:par>
                              <p:par>
                                <p:cTn id="64" presetID="10" presetClass="entr" presetSubtype="0" fill="hold" grpId="0" nodeType="withEffect">
                                  <p:stCondLst>
                                    <p:cond delay="300"/>
                                  </p:stCondLst>
                                  <p:childTnLst>
                                    <p:set>
                                      <p:cBhvr>
                                        <p:cTn id="65" dur="1" fill="hold">
                                          <p:stCondLst>
                                            <p:cond delay="0"/>
                                          </p:stCondLst>
                                        </p:cTn>
                                        <p:tgtEl>
                                          <p:spTgt spid="154"/>
                                        </p:tgtEl>
                                        <p:attrNameLst>
                                          <p:attrName>style.visibility</p:attrName>
                                        </p:attrNameLst>
                                      </p:cBhvr>
                                      <p:to>
                                        <p:strVal val="visible"/>
                                      </p:to>
                                    </p:set>
                                    <p:animEffect transition="in" filter="fade">
                                      <p:cBhvr>
                                        <p:cTn id="66" dur="500"/>
                                        <p:tgtEl>
                                          <p:spTgt spid="154"/>
                                        </p:tgtEl>
                                      </p:cBhvr>
                                    </p:animEffect>
                                  </p:childTnLst>
                                </p:cTn>
                              </p:par>
                              <p:par>
                                <p:cTn id="67" presetID="42" presetClass="path" presetSubtype="0" decel="100000" fill="hold" grpId="1" nodeType="withEffect">
                                  <p:stCondLst>
                                    <p:cond delay="300"/>
                                  </p:stCondLst>
                                  <p:childTnLst>
                                    <p:animMotion origin="layout" path="M 1.45833E-6 4.81481E-6 L 1.45833E-6 0.04351 " pathEditMode="relative" rAng="0" ptsTypes="AA">
                                      <p:cBhvr>
                                        <p:cTn id="68" dur="500" spd="-100000" fill="hold"/>
                                        <p:tgtEl>
                                          <p:spTgt spid="154"/>
                                        </p:tgtEl>
                                        <p:attrNameLst>
                                          <p:attrName>ppt_x</p:attrName>
                                          <p:attrName>ppt_y</p:attrName>
                                        </p:attrNameLst>
                                      </p:cBhvr>
                                      <p:rCtr x="0" y="2176"/>
                                    </p:animMotion>
                                  </p:childTnLst>
                                </p:cTn>
                              </p:par>
                              <p:par>
                                <p:cTn id="69" presetID="10" presetClass="entr" presetSubtype="0" fill="hold" grpId="0" nodeType="withEffect">
                                  <p:stCondLst>
                                    <p:cond delay="350"/>
                                  </p:stCondLst>
                                  <p:childTnLst>
                                    <p:set>
                                      <p:cBhvr>
                                        <p:cTn id="70" dur="1" fill="hold">
                                          <p:stCondLst>
                                            <p:cond delay="0"/>
                                          </p:stCondLst>
                                        </p:cTn>
                                        <p:tgtEl>
                                          <p:spTgt spid="144"/>
                                        </p:tgtEl>
                                        <p:attrNameLst>
                                          <p:attrName>style.visibility</p:attrName>
                                        </p:attrNameLst>
                                      </p:cBhvr>
                                      <p:to>
                                        <p:strVal val="visible"/>
                                      </p:to>
                                    </p:set>
                                    <p:animEffect transition="in" filter="fade">
                                      <p:cBhvr>
                                        <p:cTn id="71" dur="500"/>
                                        <p:tgtEl>
                                          <p:spTgt spid="144"/>
                                        </p:tgtEl>
                                      </p:cBhvr>
                                    </p:animEffect>
                                  </p:childTnLst>
                                </p:cTn>
                              </p:par>
                              <p:par>
                                <p:cTn id="72" presetID="42" presetClass="path" presetSubtype="0" decel="100000" fill="hold" grpId="1" nodeType="withEffect">
                                  <p:stCondLst>
                                    <p:cond delay="350"/>
                                  </p:stCondLst>
                                  <p:childTnLst>
                                    <p:animMotion origin="layout" path="M 1.875E-6 3.7037E-6 L -0.03672 3.7037E-6 " pathEditMode="relative" rAng="0" ptsTypes="AA">
                                      <p:cBhvr>
                                        <p:cTn id="73" dur="500" spd="-100000" fill="hold"/>
                                        <p:tgtEl>
                                          <p:spTgt spid="144"/>
                                        </p:tgtEl>
                                        <p:attrNameLst>
                                          <p:attrName>ppt_x</p:attrName>
                                          <p:attrName>ppt_y</p:attrName>
                                        </p:attrNameLst>
                                      </p:cBhvr>
                                      <p:rCtr x="-1836" y="0"/>
                                    </p:animMotion>
                                  </p:childTnLst>
                                </p:cTn>
                              </p:par>
                              <p:par>
                                <p:cTn id="74" presetID="10" presetClass="entr" presetSubtype="0" fill="hold" grpId="0" nodeType="withEffect">
                                  <p:stCondLst>
                                    <p:cond delay="35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500"/>
                                        <p:tgtEl>
                                          <p:spTgt spid="204"/>
                                        </p:tgtEl>
                                      </p:cBhvr>
                                    </p:animEffect>
                                  </p:childTnLst>
                                </p:cTn>
                              </p:par>
                              <p:par>
                                <p:cTn id="77" presetID="42" presetClass="path" presetSubtype="0" decel="100000" fill="hold" grpId="1" nodeType="withEffect">
                                  <p:stCondLst>
                                    <p:cond delay="350"/>
                                  </p:stCondLst>
                                  <p:childTnLst>
                                    <p:animMotion origin="layout" path="M -2.08333E-7 -1.85185E-6 L 0.03672 -1.85185E-6 " pathEditMode="relative" rAng="0" ptsTypes="AA">
                                      <p:cBhvr>
                                        <p:cTn id="78" dur="500" spd="-100000" fill="hold"/>
                                        <p:tgtEl>
                                          <p:spTgt spid="20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0" grpId="0" animBg="1"/>
      <p:bldP spid="144" grpId="0" animBg="1"/>
      <p:bldP spid="144" grpId="1" animBg="1"/>
      <p:bldP spid="145" grpId="0"/>
      <p:bldP spid="145" grpId="1"/>
      <p:bldP spid="146" grpId="0"/>
      <p:bldP spid="146" grpId="1"/>
      <p:bldP spid="147" grpId="0"/>
      <p:bldP spid="147" grpId="1"/>
      <p:bldP spid="148" grpId="0"/>
      <p:bldP spid="148" grpId="1"/>
      <p:bldP spid="149" grpId="0"/>
      <p:bldP spid="149" grpId="1"/>
      <p:bldP spid="150" grpId="0"/>
      <p:bldP spid="150" grpId="1"/>
      <p:bldP spid="151" grpId="0"/>
      <p:bldP spid="151" grpId="1"/>
      <p:bldP spid="152" grpId="0"/>
      <p:bldP spid="152" grpId="1"/>
      <p:bldP spid="153" grpId="0"/>
      <p:bldP spid="153" grpId="1"/>
      <p:bldP spid="154" grpId="0"/>
      <p:bldP spid="154" grpId="1"/>
      <p:bldP spid="204" grpId="0" animBg="1"/>
      <p:bldP spid="204"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84EBFDCF-CCEF-4C9E-96DA-E638A3759B4D}"/>
              </a:ext>
            </a:extLst>
          </p:cNvPr>
          <p:cNvCxnSpPr>
            <a:cxnSpLocks/>
          </p:cNvCxnSpPr>
          <p:nvPr/>
        </p:nvCxnSpPr>
        <p:spPr>
          <a:xfrm>
            <a:off x="-11678" y="6028080"/>
            <a:ext cx="6059440"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49685" y="6014388"/>
            <a:ext cx="1270013" cy="756451"/>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3264" kern="0">
                <a:solidFill>
                  <a:srgbClr val="0070C0"/>
                </a:solidFill>
                <a:latin typeface="Segoe UI"/>
              </a:rPr>
              <a:t>PaaS</a:t>
            </a:r>
          </a:p>
        </p:txBody>
      </p:sp>
      <p:sp>
        <p:nvSpPr>
          <p:cNvPr id="28" name="TextBox 27"/>
          <p:cNvSpPr txBox="1"/>
          <p:nvPr/>
        </p:nvSpPr>
        <p:spPr>
          <a:xfrm>
            <a:off x="5034357" y="6014388"/>
            <a:ext cx="939598" cy="634260"/>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2400" kern="0">
                <a:solidFill>
                  <a:srgbClr val="E7E6E6">
                    <a:lumMod val="75000"/>
                  </a:srgbClr>
                </a:solidFill>
                <a:latin typeface="Segoe UI"/>
              </a:rPr>
              <a:t>IaaS</a:t>
            </a:r>
          </a:p>
        </p:txBody>
      </p:sp>
      <p:sp>
        <p:nvSpPr>
          <p:cNvPr id="27" name="TextBox 26"/>
          <p:cNvSpPr txBox="1"/>
          <p:nvPr/>
        </p:nvSpPr>
        <p:spPr>
          <a:xfrm>
            <a:off x="255522" y="6014388"/>
            <a:ext cx="2134383" cy="634260"/>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2400" kern="0">
                <a:solidFill>
                  <a:srgbClr val="E7E6E6">
                    <a:lumMod val="75000"/>
                  </a:srgbClr>
                </a:solidFill>
                <a:latin typeface="Segoe UI"/>
              </a:rPr>
              <a:t>On-Premises</a:t>
            </a:r>
          </a:p>
        </p:txBody>
      </p:sp>
      <p:cxnSp>
        <p:nvCxnSpPr>
          <p:cNvPr id="11" name="Straight Arrow Connector 10"/>
          <p:cNvCxnSpPr>
            <a:cxnSpLocks/>
          </p:cNvCxnSpPr>
          <p:nvPr/>
        </p:nvCxnSpPr>
        <p:spPr>
          <a:xfrm>
            <a:off x="-11678" y="6028080"/>
            <a:ext cx="8810702"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4816" y="5940184"/>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416259" y="5940184"/>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8194746" y="5940184"/>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Freeform 50">
            <a:extLst>
              <a:ext uri="{FF2B5EF4-FFF2-40B4-BE49-F238E27FC236}">
                <a16:creationId xmlns:a16="http://schemas.microsoft.com/office/drawing/2014/main" id="{FDAEEEA6-5AF6-41FC-A616-ED0B2C977966}"/>
              </a:ext>
            </a:extLst>
          </p:cNvPr>
          <p:cNvSpPr>
            <a:spLocks/>
          </p:cNvSpPr>
          <p:nvPr/>
        </p:nvSpPr>
        <p:spPr bwMode="auto">
          <a:xfrm>
            <a:off x="5256892" y="2438153"/>
            <a:ext cx="874195" cy="58622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grpSp>
        <p:nvGrpSpPr>
          <p:cNvPr id="90" name="Group 89">
            <a:extLst>
              <a:ext uri="{FF2B5EF4-FFF2-40B4-BE49-F238E27FC236}">
                <a16:creationId xmlns:a16="http://schemas.microsoft.com/office/drawing/2014/main" id="{0143D328-F81A-4D2A-9A77-13A43681F68D}"/>
              </a:ext>
            </a:extLst>
          </p:cNvPr>
          <p:cNvGrpSpPr/>
          <p:nvPr/>
        </p:nvGrpSpPr>
        <p:grpSpPr>
          <a:xfrm>
            <a:off x="5547779" y="1723095"/>
            <a:ext cx="1340292" cy="1340292"/>
            <a:chOff x="5547902" y="2127586"/>
            <a:chExt cx="1340672" cy="1340672"/>
          </a:xfrm>
        </p:grpSpPr>
        <p:sp>
          <p:nvSpPr>
            <p:cNvPr id="91" name="Oval 90">
              <a:extLst>
                <a:ext uri="{FF2B5EF4-FFF2-40B4-BE49-F238E27FC236}">
                  <a16:creationId xmlns:a16="http://schemas.microsoft.com/office/drawing/2014/main" id="{15287FF7-676A-4112-8417-9E596FFB426E}"/>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2" name="Group 16">
              <a:extLst>
                <a:ext uri="{FF2B5EF4-FFF2-40B4-BE49-F238E27FC236}">
                  <a16:creationId xmlns:a16="http://schemas.microsoft.com/office/drawing/2014/main" id="{6A6F3DDE-FC5F-4505-8FC2-B86C581ECAD0}"/>
                </a:ext>
              </a:extLst>
            </p:cNvPr>
            <p:cNvGrpSpPr>
              <a:grpSpLocks noChangeAspect="1"/>
            </p:cNvGrpSpPr>
            <p:nvPr/>
          </p:nvGrpSpPr>
          <p:grpSpPr bwMode="auto">
            <a:xfrm>
              <a:off x="5824049" y="2333627"/>
              <a:ext cx="770389" cy="891106"/>
              <a:chOff x="13" y="7"/>
              <a:chExt cx="351" cy="406"/>
            </a:xfrm>
          </p:grpSpPr>
          <p:sp>
            <p:nvSpPr>
              <p:cNvPr id="93" name="Freeform 17">
                <a:extLst>
                  <a:ext uri="{FF2B5EF4-FFF2-40B4-BE49-F238E27FC236}">
                    <a16:creationId xmlns:a16="http://schemas.microsoft.com/office/drawing/2014/main" id="{0F5AF14D-EBCB-4345-BC67-BBBAFF2D32F0}"/>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94" name="Freeform 18">
                <a:extLst>
                  <a:ext uri="{FF2B5EF4-FFF2-40B4-BE49-F238E27FC236}">
                    <a16:creationId xmlns:a16="http://schemas.microsoft.com/office/drawing/2014/main" id="{791F65EB-F9A1-499D-AE21-9743275763D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95" name="Line 19">
                <a:extLst>
                  <a:ext uri="{FF2B5EF4-FFF2-40B4-BE49-F238E27FC236}">
                    <a16:creationId xmlns:a16="http://schemas.microsoft.com/office/drawing/2014/main" id="{EA337B93-3074-477D-8561-7675789FD7A7}"/>
                  </a:ext>
                </a:extLst>
              </p:cNvPr>
              <p:cNvSpPr>
                <a:spLocks noChangeShapeType="1"/>
              </p:cNvSpPr>
              <p:nvPr/>
            </p:nvSpPr>
            <p:spPr bwMode="auto">
              <a:xfrm>
                <a:off x="288"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96" name="Freeform 20">
                <a:extLst>
                  <a:ext uri="{FF2B5EF4-FFF2-40B4-BE49-F238E27FC236}">
                    <a16:creationId xmlns:a16="http://schemas.microsoft.com/office/drawing/2014/main" id="{38229C58-1288-4DDA-8BCA-DCC5433A2C7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97" name="Freeform 21">
                <a:extLst>
                  <a:ext uri="{FF2B5EF4-FFF2-40B4-BE49-F238E27FC236}">
                    <a16:creationId xmlns:a16="http://schemas.microsoft.com/office/drawing/2014/main" id="{F34503F0-7832-4311-8060-F8C427CACD6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98" name="Line 22">
                <a:extLst>
                  <a:ext uri="{FF2B5EF4-FFF2-40B4-BE49-F238E27FC236}">
                    <a16:creationId xmlns:a16="http://schemas.microsoft.com/office/drawing/2014/main" id="{35125E77-4A78-430F-B9F3-25AFA583E395}"/>
                  </a:ext>
                </a:extLst>
              </p:cNvPr>
              <p:cNvSpPr>
                <a:spLocks noChangeShapeType="1"/>
              </p:cNvSpPr>
              <p:nvPr/>
            </p:nvSpPr>
            <p:spPr bwMode="auto">
              <a:xfrm>
                <a:off x="89"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99" name="Freeform 23">
                <a:extLst>
                  <a:ext uri="{FF2B5EF4-FFF2-40B4-BE49-F238E27FC236}">
                    <a16:creationId xmlns:a16="http://schemas.microsoft.com/office/drawing/2014/main" id="{5DB23350-3B9C-4761-855B-6F7196FE21F8}"/>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00" name="Freeform 24">
                <a:extLst>
                  <a:ext uri="{FF2B5EF4-FFF2-40B4-BE49-F238E27FC236}">
                    <a16:creationId xmlns:a16="http://schemas.microsoft.com/office/drawing/2014/main" id="{0114C85D-CD51-4192-B543-9DD3D49327AF}"/>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01" name="Freeform 25">
                <a:extLst>
                  <a:ext uri="{FF2B5EF4-FFF2-40B4-BE49-F238E27FC236}">
                    <a16:creationId xmlns:a16="http://schemas.microsoft.com/office/drawing/2014/main" id="{5DA3A728-4C57-46D7-9F0A-3B45CDF4F76D}"/>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02" name="Line 26">
                <a:extLst>
                  <a:ext uri="{FF2B5EF4-FFF2-40B4-BE49-F238E27FC236}">
                    <a16:creationId xmlns:a16="http://schemas.microsoft.com/office/drawing/2014/main" id="{914FE8BD-3DDB-40DA-AD70-4753C329E85B}"/>
                  </a:ext>
                </a:extLst>
              </p:cNvPr>
              <p:cNvSpPr>
                <a:spLocks noChangeShapeType="1"/>
              </p:cNvSpPr>
              <p:nvPr/>
            </p:nvSpPr>
            <p:spPr bwMode="auto">
              <a:xfrm>
                <a:off x="189" y="96"/>
                <a:ext cx="0" cy="87"/>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03" name="Freeform 27">
                <a:extLst>
                  <a:ext uri="{FF2B5EF4-FFF2-40B4-BE49-F238E27FC236}">
                    <a16:creationId xmlns:a16="http://schemas.microsoft.com/office/drawing/2014/main" id="{BF271611-D719-4179-BD53-6F56E9F7B058}"/>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04" name="Freeform 28">
                <a:extLst>
                  <a:ext uri="{FF2B5EF4-FFF2-40B4-BE49-F238E27FC236}">
                    <a16:creationId xmlns:a16="http://schemas.microsoft.com/office/drawing/2014/main" id="{C17514F1-5B79-4106-9666-5E31FC7A9642}"/>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grpSp>
      </p:grpSp>
      <p:grpSp>
        <p:nvGrpSpPr>
          <p:cNvPr id="105" name="Group 104">
            <a:extLst>
              <a:ext uri="{FF2B5EF4-FFF2-40B4-BE49-F238E27FC236}">
                <a16:creationId xmlns:a16="http://schemas.microsoft.com/office/drawing/2014/main" id="{078508C3-DCBB-4DAE-B2E4-415BA4CAEFF0}"/>
              </a:ext>
            </a:extLst>
          </p:cNvPr>
          <p:cNvGrpSpPr/>
          <p:nvPr/>
        </p:nvGrpSpPr>
        <p:grpSpPr>
          <a:xfrm>
            <a:off x="2775814" y="1723095"/>
            <a:ext cx="1340292" cy="1340292"/>
            <a:chOff x="2775150" y="2127586"/>
            <a:chExt cx="1340672" cy="1340672"/>
          </a:xfrm>
        </p:grpSpPr>
        <p:sp>
          <p:nvSpPr>
            <p:cNvPr id="106" name="Oval 105">
              <a:extLst>
                <a:ext uri="{FF2B5EF4-FFF2-40B4-BE49-F238E27FC236}">
                  <a16:creationId xmlns:a16="http://schemas.microsoft.com/office/drawing/2014/main" id="{8DB154C6-54CC-4144-B92C-97BC20FB711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 name="Freeform 5">
              <a:extLst>
                <a:ext uri="{FF2B5EF4-FFF2-40B4-BE49-F238E27FC236}">
                  <a16:creationId xmlns:a16="http://schemas.microsoft.com/office/drawing/2014/main" id="{E77B2B0C-A0D3-488B-9B4A-A40233133E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41275">
              <a:solidFill>
                <a:srgbClr val="EAEAEA"/>
              </a:solidFill>
              <a:miter lim="800000"/>
            </a:ln>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108" name="Group 107">
            <a:extLst>
              <a:ext uri="{FF2B5EF4-FFF2-40B4-BE49-F238E27FC236}">
                <a16:creationId xmlns:a16="http://schemas.microsoft.com/office/drawing/2014/main" id="{9BB9F61A-4D9A-450E-8DF8-D98BCB13E2FD}"/>
              </a:ext>
            </a:extLst>
          </p:cNvPr>
          <p:cNvGrpSpPr/>
          <p:nvPr/>
        </p:nvGrpSpPr>
        <p:grpSpPr>
          <a:xfrm>
            <a:off x="8319743" y="1723095"/>
            <a:ext cx="1340292" cy="1340292"/>
            <a:chOff x="8320652" y="2127586"/>
            <a:chExt cx="1340672" cy="1340672"/>
          </a:xfrm>
        </p:grpSpPr>
        <p:sp>
          <p:nvSpPr>
            <p:cNvPr id="109" name="Oval 108">
              <a:extLst>
                <a:ext uri="{FF2B5EF4-FFF2-40B4-BE49-F238E27FC236}">
                  <a16:creationId xmlns:a16="http://schemas.microsoft.com/office/drawing/2014/main" id="{EC7B89C4-1935-4808-8F08-D9D50C540668}"/>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0" name="Group 8">
              <a:extLst>
                <a:ext uri="{FF2B5EF4-FFF2-40B4-BE49-F238E27FC236}">
                  <a16:creationId xmlns:a16="http://schemas.microsoft.com/office/drawing/2014/main" id="{D5C791F4-343F-43E7-88F1-1A8AB8DBAB8E}"/>
                </a:ext>
              </a:extLst>
            </p:cNvPr>
            <p:cNvGrpSpPr>
              <a:grpSpLocks noChangeAspect="1"/>
            </p:cNvGrpSpPr>
            <p:nvPr/>
          </p:nvGrpSpPr>
          <p:grpSpPr bwMode="auto">
            <a:xfrm>
              <a:off x="8561965" y="2577338"/>
              <a:ext cx="897974" cy="451613"/>
              <a:chOff x="7" y="12"/>
              <a:chExt cx="342" cy="172"/>
            </a:xfrm>
          </p:grpSpPr>
          <p:sp>
            <p:nvSpPr>
              <p:cNvPr id="111" name="Rectangle 9">
                <a:extLst>
                  <a:ext uri="{FF2B5EF4-FFF2-40B4-BE49-F238E27FC236}">
                    <a16:creationId xmlns:a16="http://schemas.microsoft.com/office/drawing/2014/main" id="{AC9B2A4F-BEC8-4F4A-AA61-6E0D052C3632}"/>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12" name="Rectangle 10">
                <a:extLst>
                  <a:ext uri="{FF2B5EF4-FFF2-40B4-BE49-F238E27FC236}">
                    <a16:creationId xmlns:a16="http://schemas.microsoft.com/office/drawing/2014/main" id="{DE3FCA96-223A-4B32-98D4-C02A1D7D6AE0}"/>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13" name="Line 11">
                <a:extLst>
                  <a:ext uri="{FF2B5EF4-FFF2-40B4-BE49-F238E27FC236}">
                    <a16:creationId xmlns:a16="http://schemas.microsoft.com/office/drawing/2014/main" id="{05834F1F-FEE1-4242-B36E-F00EBA639194}"/>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14" name="Freeform 12">
                <a:extLst>
                  <a:ext uri="{FF2B5EF4-FFF2-40B4-BE49-F238E27FC236}">
                    <a16:creationId xmlns:a16="http://schemas.microsoft.com/office/drawing/2014/main" id="{F41CEEB4-30CA-4141-9AE9-56435A0C377F}"/>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15" name="Freeform 13">
                <a:extLst>
                  <a:ext uri="{FF2B5EF4-FFF2-40B4-BE49-F238E27FC236}">
                    <a16:creationId xmlns:a16="http://schemas.microsoft.com/office/drawing/2014/main" id="{9BD7D112-BB33-40D5-9B70-998B6852C430}"/>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cxnSp>
        <p:nvCxnSpPr>
          <p:cNvPr id="116" name="Straight Arrow Connector 115">
            <a:extLst>
              <a:ext uri="{FF2B5EF4-FFF2-40B4-BE49-F238E27FC236}">
                <a16:creationId xmlns:a16="http://schemas.microsoft.com/office/drawing/2014/main" id="{221A7774-6F4A-4B0F-B38A-F1EEA9C44CB9}"/>
              </a:ext>
            </a:extLst>
          </p:cNvPr>
          <p:cNvCxnSpPr>
            <a:cxnSpLocks/>
          </p:cNvCxnSpPr>
          <p:nvPr/>
        </p:nvCxnSpPr>
        <p:spPr>
          <a:xfrm>
            <a:off x="4228340" y="2368252"/>
            <a:ext cx="1207204" cy="0"/>
          </a:xfrm>
          <a:prstGeom prst="straightConnector1">
            <a:avLst/>
          </a:prstGeom>
          <a:noFill/>
          <a:ln w="25400" cap="flat" cmpd="sng" algn="ctr">
            <a:solidFill>
              <a:srgbClr val="002050"/>
            </a:solidFill>
            <a:prstDash val="solid"/>
            <a:headEnd type="none"/>
            <a:tailEnd type="triangle" w="lg" len="med"/>
          </a:ln>
          <a:effectLst/>
        </p:spPr>
      </p:cxnSp>
      <p:cxnSp>
        <p:nvCxnSpPr>
          <p:cNvPr id="117" name="Straight Arrow Connector 116">
            <a:extLst>
              <a:ext uri="{FF2B5EF4-FFF2-40B4-BE49-F238E27FC236}">
                <a16:creationId xmlns:a16="http://schemas.microsoft.com/office/drawing/2014/main" id="{C03ED660-3948-4347-8C57-797499DF5643}"/>
              </a:ext>
            </a:extLst>
          </p:cNvPr>
          <p:cNvCxnSpPr>
            <a:cxnSpLocks/>
          </p:cNvCxnSpPr>
          <p:nvPr/>
        </p:nvCxnSpPr>
        <p:spPr>
          <a:xfrm flipH="1">
            <a:off x="7000305" y="2368252"/>
            <a:ext cx="1207204" cy="0"/>
          </a:xfrm>
          <a:prstGeom prst="straightConnector1">
            <a:avLst/>
          </a:prstGeom>
          <a:noFill/>
          <a:ln w="25400" cap="flat" cmpd="sng" algn="ctr">
            <a:solidFill>
              <a:srgbClr val="002050"/>
            </a:solidFill>
            <a:prstDash val="solid"/>
            <a:headEnd type="none"/>
            <a:tailEnd type="triangle" w="lg" len="med"/>
          </a:ln>
          <a:effectLst/>
        </p:spPr>
      </p:cxnSp>
      <p:sp>
        <p:nvSpPr>
          <p:cNvPr id="118" name="Freeform 50">
            <a:extLst>
              <a:ext uri="{FF2B5EF4-FFF2-40B4-BE49-F238E27FC236}">
                <a16:creationId xmlns:a16="http://schemas.microsoft.com/office/drawing/2014/main" id="{597CA007-C7D1-4087-81BC-C2A897A42EF8}"/>
              </a:ext>
            </a:extLst>
          </p:cNvPr>
          <p:cNvSpPr>
            <a:spLocks/>
          </p:cNvSpPr>
          <p:nvPr/>
        </p:nvSpPr>
        <p:spPr bwMode="auto">
          <a:xfrm flipH="1">
            <a:off x="6522640" y="1813949"/>
            <a:ext cx="614249" cy="41190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19" name="TextBox 118">
            <a:extLst>
              <a:ext uri="{FF2B5EF4-FFF2-40B4-BE49-F238E27FC236}">
                <a16:creationId xmlns:a16="http://schemas.microsoft.com/office/drawing/2014/main" id="{F0BAF0D5-3650-4CE4-B539-F1CC7328CC54}"/>
              </a:ext>
            </a:extLst>
          </p:cNvPr>
          <p:cNvSpPr txBox="1"/>
          <p:nvPr/>
        </p:nvSpPr>
        <p:spPr>
          <a:xfrm>
            <a:off x="4283043" y="928302"/>
            <a:ext cx="3862752" cy="32942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873">
              <a:defRPr/>
            </a:pPr>
            <a:r>
              <a:rPr lang="en-US" sz="1498">
                <a:gradFill>
                  <a:gsLst>
                    <a:gs pos="1250">
                      <a:srgbClr val="353535"/>
                    </a:gs>
                    <a:gs pos="100000">
                      <a:srgbClr val="353535"/>
                    </a:gs>
                  </a:gsLst>
                  <a:lin ang="5400000" scaled="0"/>
                </a:gradFill>
              </a:rPr>
              <a:t>How many </a:t>
            </a:r>
            <a:r>
              <a:rPr lang="en-US" sz="1498" b="1">
                <a:gradFill>
                  <a:gsLst>
                    <a:gs pos="1250">
                      <a:srgbClr val="353535"/>
                    </a:gs>
                    <a:gs pos="100000">
                      <a:srgbClr val="353535"/>
                    </a:gs>
                  </a:gsLst>
                  <a:lin ang="5400000" scaled="0"/>
                </a:gradFill>
              </a:rPr>
              <a:t>“servers” </a:t>
            </a:r>
            <a:r>
              <a:rPr lang="en-US" sz="1498">
                <a:gradFill>
                  <a:gsLst>
                    <a:gs pos="1250">
                      <a:srgbClr val="353535"/>
                    </a:gs>
                    <a:gs pos="100000">
                      <a:srgbClr val="353535"/>
                    </a:gs>
                  </a:gsLst>
                  <a:lin ang="5400000" scaled="0"/>
                </a:gradFill>
              </a:rPr>
              <a:t>do I need?</a:t>
            </a:r>
          </a:p>
        </p:txBody>
      </p:sp>
      <p:sp>
        <p:nvSpPr>
          <p:cNvPr id="120" name="TextBox 119">
            <a:extLst>
              <a:ext uri="{FF2B5EF4-FFF2-40B4-BE49-F238E27FC236}">
                <a16:creationId xmlns:a16="http://schemas.microsoft.com/office/drawing/2014/main" id="{748CD300-DDC9-4119-9016-50D61794578E}"/>
              </a:ext>
            </a:extLst>
          </p:cNvPr>
          <p:cNvSpPr txBox="1"/>
          <p:nvPr/>
        </p:nvSpPr>
        <p:spPr>
          <a:xfrm>
            <a:off x="4269773" y="553773"/>
            <a:ext cx="4094945" cy="32942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873">
              <a:defRPr/>
            </a:pPr>
            <a:r>
              <a:rPr lang="en-US" sz="1498">
                <a:gradFill>
                  <a:gsLst>
                    <a:gs pos="1250">
                      <a:srgbClr val="353535"/>
                    </a:gs>
                    <a:gs pos="100000">
                      <a:srgbClr val="353535"/>
                    </a:gs>
                  </a:gsLst>
                  <a:lin ang="5400000" scaled="0"/>
                </a:gradFill>
              </a:rPr>
              <a:t>How can I increase</a:t>
            </a:r>
            <a:r>
              <a:rPr lang="en-US" sz="1498" b="1">
                <a:gradFill>
                  <a:gsLst>
                    <a:gs pos="1250">
                      <a:srgbClr val="353535"/>
                    </a:gs>
                    <a:gs pos="100000">
                      <a:srgbClr val="353535"/>
                    </a:gs>
                  </a:gsLst>
                  <a:lin ang="5400000" scaled="0"/>
                </a:gradFill>
              </a:rPr>
              <a:t> “server”</a:t>
            </a:r>
            <a:r>
              <a:rPr lang="en-US" sz="1498">
                <a:gradFill>
                  <a:gsLst>
                    <a:gs pos="1250">
                      <a:srgbClr val="353535"/>
                    </a:gs>
                    <a:gs pos="100000">
                      <a:srgbClr val="353535"/>
                    </a:gs>
                  </a:gsLst>
                  <a:lin ang="5400000" scaled="0"/>
                </a:gradFill>
              </a:rPr>
              <a:t> utilization?</a:t>
            </a:r>
          </a:p>
        </p:txBody>
      </p:sp>
      <p:sp>
        <p:nvSpPr>
          <p:cNvPr id="121" name="TextBox 120">
            <a:extLst>
              <a:ext uri="{FF2B5EF4-FFF2-40B4-BE49-F238E27FC236}">
                <a16:creationId xmlns:a16="http://schemas.microsoft.com/office/drawing/2014/main" id="{B27BA939-472B-45D9-8290-34BBCA5C3672}"/>
              </a:ext>
            </a:extLst>
          </p:cNvPr>
          <p:cNvSpPr txBox="1"/>
          <p:nvPr/>
        </p:nvSpPr>
        <p:spPr>
          <a:xfrm>
            <a:off x="3364451" y="179245"/>
            <a:ext cx="5699936" cy="32942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873">
              <a:defRPr/>
            </a:pPr>
            <a:r>
              <a:rPr lang="en-US" sz="1498">
                <a:gradFill>
                  <a:gsLst>
                    <a:gs pos="1250">
                      <a:srgbClr val="353535"/>
                    </a:gs>
                    <a:gs pos="100000">
                      <a:srgbClr val="353535"/>
                    </a:gs>
                  </a:gsLst>
                  <a:lin ang="5400000" scaled="0"/>
                </a:gradFill>
              </a:rPr>
              <a:t>What is the right </a:t>
            </a:r>
            <a:r>
              <a:rPr lang="en-US" sz="1498" b="1">
                <a:gradFill>
                  <a:gsLst>
                    <a:gs pos="1250">
                      <a:srgbClr val="353535"/>
                    </a:gs>
                    <a:gs pos="100000">
                      <a:srgbClr val="353535"/>
                    </a:gs>
                  </a:gsLst>
                  <a:lin ang="5400000" scaled="0"/>
                </a:gradFill>
              </a:rPr>
              <a:t>size</a:t>
            </a:r>
            <a:r>
              <a:rPr lang="en-US" sz="1498">
                <a:gradFill>
                  <a:gsLst>
                    <a:gs pos="1250">
                      <a:srgbClr val="353535"/>
                    </a:gs>
                    <a:gs pos="100000">
                      <a:srgbClr val="353535"/>
                    </a:gs>
                  </a:gsLst>
                  <a:lin ang="5400000" scaled="0"/>
                </a:gradFill>
              </a:rPr>
              <a:t> of </a:t>
            </a:r>
            <a:r>
              <a:rPr lang="en-US" sz="1498" b="1">
                <a:gradFill>
                  <a:gsLst>
                    <a:gs pos="1250">
                      <a:srgbClr val="353535"/>
                    </a:gs>
                    <a:gs pos="100000">
                      <a:srgbClr val="353535"/>
                    </a:gs>
                  </a:gsLst>
                  <a:lin ang="5400000" scaled="0"/>
                </a:gradFill>
              </a:rPr>
              <a:t>“servers”</a:t>
            </a:r>
            <a:r>
              <a:rPr lang="en-US" sz="1498">
                <a:gradFill>
                  <a:gsLst>
                    <a:gs pos="1250">
                      <a:srgbClr val="353535"/>
                    </a:gs>
                    <a:gs pos="100000">
                      <a:srgbClr val="353535"/>
                    </a:gs>
                  </a:gsLst>
                  <a:lin ang="5400000" scaled="0"/>
                </a:gradFill>
              </a:rPr>
              <a:t> for my business needs?</a:t>
            </a:r>
          </a:p>
        </p:txBody>
      </p:sp>
      <p:sp>
        <p:nvSpPr>
          <p:cNvPr id="122" name="TextBox 121">
            <a:extLst>
              <a:ext uri="{FF2B5EF4-FFF2-40B4-BE49-F238E27FC236}">
                <a16:creationId xmlns:a16="http://schemas.microsoft.com/office/drawing/2014/main" id="{5E4803FE-0CF2-40ED-A9DC-FD3E91D8416D}"/>
              </a:ext>
            </a:extLst>
          </p:cNvPr>
          <p:cNvSpPr txBox="1"/>
          <p:nvPr/>
        </p:nvSpPr>
        <p:spPr>
          <a:xfrm>
            <a:off x="5067636" y="1302832"/>
            <a:ext cx="2293567" cy="3228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873">
              <a:defRPr/>
            </a:pPr>
            <a:r>
              <a:rPr lang="en-US" sz="1498">
                <a:gradFill>
                  <a:gsLst>
                    <a:gs pos="1250">
                      <a:srgbClr val="353535"/>
                    </a:gs>
                    <a:gs pos="100000">
                      <a:srgbClr val="353535"/>
                    </a:gs>
                  </a:gsLst>
                  <a:lin ang="5400000" scaled="0"/>
                </a:gradFill>
              </a:rPr>
              <a:t>How can I </a:t>
            </a:r>
            <a:r>
              <a:rPr lang="en-US" sz="1498" b="1">
                <a:gradFill>
                  <a:gsLst>
                    <a:gs pos="1250">
                      <a:srgbClr val="353535"/>
                    </a:gs>
                    <a:gs pos="100000">
                      <a:srgbClr val="353535"/>
                    </a:gs>
                  </a:gsLst>
                  <a:lin ang="5400000" scaled="0"/>
                </a:gradFill>
              </a:rPr>
              <a:t>scale</a:t>
            </a:r>
            <a:r>
              <a:rPr lang="en-US" sz="1498">
                <a:gradFill>
                  <a:gsLst>
                    <a:gs pos="1250">
                      <a:srgbClr val="353535"/>
                    </a:gs>
                    <a:gs pos="100000">
                      <a:srgbClr val="353535"/>
                    </a:gs>
                  </a:gsLst>
                  <a:lin ang="5400000" scaled="0"/>
                </a:gradFill>
              </a:rPr>
              <a:t> my app?</a:t>
            </a:r>
          </a:p>
        </p:txBody>
      </p:sp>
      <p:sp>
        <p:nvSpPr>
          <p:cNvPr id="44" name="Title 1">
            <a:extLst>
              <a:ext uri="{FF2B5EF4-FFF2-40B4-BE49-F238E27FC236}">
                <a16:creationId xmlns:a16="http://schemas.microsoft.com/office/drawing/2014/main" id="{DFFB1F06-F7ED-4FC9-B8DD-821790D92BC1}"/>
              </a:ext>
            </a:extLst>
          </p:cNvPr>
          <p:cNvSpPr txBox="1">
            <a:spLocks/>
          </p:cNvSpPr>
          <p:nvPr/>
        </p:nvSpPr>
        <p:spPr>
          <a:xfrm>
            <a:off x="3755413" y="6593353"/>
            <a:ext cx="4842086" cy="329701"/>
          </a:xfrm>
          <a:prstGeom prst="rect">
            <a:avLst/>
          </a:prstGeom>
        </p:spPr>
        <p:txBody>
          <a:bodyPr vert="horz" lIns="93260" tIns="46630" rIns="93260" bIns="4663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r>
              <a:rPr lang="en-US" sz="2244">
                <a:solidFill>
                  <a:prstClr val="black"/>
                </a:solidFill>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144663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4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42" presetClass="path" presetSubtype="0" decel="100000" fill="hold" grpId="1" nodeType="withEffect">
                                  <p:stCondLst>
                                    <p:cond delay="500"/>
                                  </p:stCondLst>
                                  <p:childTnLst>
                                    <p:animMotion origin="layout" path="M -4.58333E-6 -4.44444E-6 L -4.58333E-6 0.04352 " pathEditMode="relative" rAng="0" ptsTypes="AA">
                                      <p:cBhvr>
                                        <p:cTn id="17" dur="500" spd="-100000" fill="hold"/>
                                        <p:tgtEl>
                                          <p:spTgt spid="29"/>
                                        </p:tgtEl>
                                        <p:attrNameLst>
                                          <p:attrName>ppt_x</p:attrName>
                                          <p:attrName>ppt_y</p:attrName>
                                        </p:attrNameLst>
                                      </p:cBhvr>
                                      <p:rCtr x="0" y="2176"/>
                                    </p:animMotion>
                                  </p:childTnLst>
                                </p:cTn>
                              </p:par>
                              <p:par>
                                <p:cTn id="18" presetID="10" presetClass="entr" presetSubtype="0" fill="hold" grpId="0" nodeType="withEffect">
                                  <p:stCondLst>
                                    <p:cond delay="35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500"/>
                                        <p:tgtEl>
                                          <p:spTgt spid="89"/>
                                        </p:tgtEl>
                                      </p:cBhvr>
                                    </p:animEffect>
                                  </p:childTnLst>
                                </p:cTn>
                              </p:par>
                              <p:par>
                                <p:cTn id="21" presetID="42" presetClass="path" presetSubtype="0" decel="100000" fill="hold" grpId="1" nodeType="withEffect">
                                  <p:stCondLst>
                                    <p:cond delay="350"/>
                                  </p:stCondLst>
                                  <p:childTnLst>
                                    <p:animMotion origin="layout" path="M -2.5E-6 7.40741E-7 L -0.03672 7.40741E-7 " pathEditMode="relative" rAng="0" ptsTypes="AA">
                                      <p:cBhvr>
                                        <p:cTn id="22" dur="500" spd="-100000" fill="hold"/>
                                        <p:tgtEl>
                                          <p:spTgt spid="89"/>
                                        </p:tgtEl>
                                        <p:attrNameLst>
                                          <p:attrName>ppt_x</p:attrName>
                                          <p:attrName>ppt_y</p:attrName>
                                        </p:attrNameLst>
                                      </p:cBhvr>
                                      <p:rCtr x="-1836" y="0"/>
                                    </p:animMotion>
                                  </p:childTnLst>
                                </p:cTn>
                              </p:par>
                              <p:par>
                                <p:cTn id="23" presetID="10" presetClass="entr" presetSubtype="0" fill="hold" grpId="0" nodeType="withEffect">
                                  <p:stCondLst>
                                    <p:cond delay="35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500"/>
                                        <p:tgtEl>
                                          <p:spTgt spid="118"/>
                                        </p:tgtEl>
                                      </p:cBhvr>
                                    </p:animEffect>
                                  </p:childTnLst>
                                </p:cTn>
                              </p:par>
                              <p:par>
                                <p:cTn id="26" presetID="42" presetClass="path" presetSubtype="0" decel="100000" fill="hold" grpId="1" nodeType="withEffect">
                                  <p:stCondLst>
                                    <p:cond delay="350"/>
                                  </p:stCondLst>
                                  <p:childTnLst>
                                    <p:animMotion origin="layout" path="M 1.45833E-6 2.59259E-6 L 0.03672 2.59259E-6 " pathEditMode="relative" rAng="0" ptsTypes="AA">
                                      <p:cBhvr>
                                        <p:cTn id="27"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1" grpId="0" animBg="1"/>
      <p:bldP spid="89" grpId="0" animBg="1"/>
      <p:bldP spid="89" grpId="1" animBg="1"/>
      <p:bldP spid="118" grpId="0" animBg="1"/>
      <p:bldP spid="11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0220C7E6-7B52-4BB4-9542-95243A52A5E5}"/>
              </a:ext>
            </a:extLst>
          </p:cNvPr>
          <p:cNvCxnSpPr>
            <a:cxnSpLocks/>
          </p:cNvCxnSpPr>
          <p:nvPr/>
        </p:nvCxnSpPr>
        <p:spPr>
          <a:xfrm>
            <a:off x="-11678" y="6028080"/>
            <a:ext cx="8810702"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766262" y="6014388"/>
            <a:ext cx="1032761" cy="634260"/>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2400" kern="0">
                <a:solidFill>
                  <a:srgbClr val="E7E6E6">
                    <a:lumMod val="75000"/>
                  </a:srgbClr>
                </a:solidFill>
                <a:latin typeface="Segoe UI"/>
              </a:rPr>
              <a:t>PaaS</a:t>
            </a:r>
          </a:p>
        </p:txBody>
      </p:sp>
      <p:sp>
        <p:nvSpPr>
          <p:cNvPr id="28" name="TextBox 27"/>
          <p:cNvSpPr txBox="1"/>
          <p:nvPr/>
        </p:nvSpPr>
        <p:spPr>
          <a:xfrm>
            <a:off x="5034357" y="6014388"/>
            <a:ext cx="939598" cy="634260"/>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2400" kern="0">
                <a:solidFill>
                  <a:srgbClr val="E7E6E6">
                    <a:lumMod val="75000"/>
                  </a:srgbClr>
                </a:solidFill>
                <a:latin typeface="Segoe UI"/>
              </a:rPr>
              <a:t>IaaS</a:t>
            </a:r>
          </a:p>
        </p:txBody>
      </p:sp>
      <p:sp>
        <p:nvSpPr>
          <p:cNvPr id="27" name="TextBox 26"/>
          <p:cNvSpPr txBox="1"/>
          <p:nvPr/>
        </p:nvSpPr>
        <p:spPr>
          <a:xfrm>
            <a:off x="255522" y="6014388"/>
            <a:ext cx="2134383" cy="634260"/>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2400" kern="0">
                <a:solidFill>
                  <a:srgbClr val="E7E6E6">
                    <a:lumMod val="75000"/>
                  </a:srgbClr>
                </a:solidFill>
                <a:latin typeface="Segoe UI"/>
              </a:rPr>
              <a:t>On-Premises</a:t>
            </a:r>
          </a:p>
        </p:txBody>
      </p:sp>
      <p:cxnSp>
        <p:nvCxnSpPr>
          <p:cNvPr id="11" name="Straight Arrow Connector 10"/>
          <p:cNvCxnSpPr>
            <a:cxnSpLocks/>
          </p:cNvCxnSpPr>
          <p:nvPr/>
        </p:nvCxnSpPr>
        <p:spPr>
          <a:xfrm>
            <a:off x="-11678" y="6028080"/>
            <a:ext cx="11989321"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4816" y="5940184"/>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416259" y="5940184"/>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8194746" y="5940184"/>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Oval 21"/>
          <p:cNvSpPr/>
          <p:nvPr/>
        </p:nvSpPr>
        <p:spPr bwMode="auto">
          <a:xfrm>
            <a:off x="10973234" y="5940184"/>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TextBox 71">
            <a:extLst>
              <a:ext uri="{FF2B5EF4-FFF2-40B4-BE49-F238E27FC236}">
                <a16:creationId xmlns:a16="http://schemas.microsoft.com/office/drawing/2014/main" id="{FD82D69E-B73B-4B7D-B1A5-A3E895CAB4A1}"/>
              </a:ext>
            </a:extLst>
          </p:cNvPr>
          <p:cNvSpPr txBox="1"/>
          <p:nvPr/>
        </p:nvSpPr>
        <p:spPr>
          <a:xfrm>
            <a:off x="10012265" y="6010972"/>
            <a:ext cx="2236247" cy="756451"/>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3264" kern="0">
                <a:solidFill>
                  <a:srgbClr val="0070C0"/>
                </a:solidFill>
                <a:latin typeface="Segoe UI"/>
              </a:rPr>
              <a:t>Serverless</a:t>
            </a:r>
          </a:p>
        </p:txBody>
      </p:sp>
      <p:sp>
        <p:nvSpPr>
          <p:cNvPr id="126" name="Freeform 50">
            <a:extLst>
              <a:ext uri="{FF2B5EF4-FFF2-40B4-BE49-F238E27FC236}">
                <a16:creationId xmlns:a16="http://schemas.microsoft.com/office/drawing/2014/main" id="{FCCC52A2-43E4-471C-AC79-2A7E572669F7}"/>
              </a:ext>
            </a:extLst>
          </p:cNvPr>
          <p:cNvSpPr>
            <a:spLocks/>
          </p:cNvSpPr>
          <p:nvPr/>
        </p:nvSpPr>
        <p:spPr bwMode="auto">
          <a:xfrm>
            <a:off x="4810124" y="2160644"/>
            <a:ext cx="2793630" cy="1873378"/>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grpSp>
        <p:nvGrpSpPr>
          <p:cNvPr id="127" name="Group 126">
            <a:extLst>
              <a:ext uri="{FF2B5EF4-FFF2-40B4-BE49-F238E27FC236}">
                <a16:creationId xmlns:a16="http://schemas.microsoft.com/office/drawing/2014/main" id="{3DD8E030-AA29-4CBD-BE0E-6F46E7FEDF1D}"/>
              </a:ext>
            </a:extLst>
          </p:cNvPr>
          <p:cNvGrpSpPr/>
          <p:nvPr/>
        </p:nvGrpSpPr>
        <p:grpSpPr>
          <a:xfrm>
            <a:off x="1756509" y="2545027"/>
            <a:ext cx="1340292" cy="1340292"/>
            <a:chOff x="2775150" y="2127586"/>
            <a:chExt cx="1340672" cy="1340672"/>
          </a:xfrm>
        </p:grpSpPr>
        <p:sp>
          <p:nvSpPr>
            <p:cNvPr id="128" name="Oval 127">
              <a:extLst>
                <a:ext uri="{FF2B5EF4-FFF2-40B4-BE49-F238E27FC236}">
                  <a16:creationId xmlns:a16="http://schemas.microsoft.com/office/drawing/2014/main" id="{F6879692-3E2E-4EE2-85C1-3DBD3749CAD2}"/>
                </a:ext>
              </a:extLst>
            </p:cNvPr>
            <p:cNvSpPr/>
            <p:nvPr/>
          </p:nvSpPr>
          <p:spPr bwMode="auto">
            <a:xfrm>
              <a:off x="2775150"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 name="Freeform 5">
              <a:extLst>
                <a:ext uri="{FF2B5EF4-FFF2-40B4-BE49-F238E27FC236}">
                  <a16:creationId xmlns:a16="http://schemas.microsoft.com/office/drawing/2014/main" id="{91A948C4-86A9-4817-956C-F2494363A1A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130" name="Group 129">
            <a:extLst>
              <a:ext uri="{FF2B5EF4-FFF2-40B4-BE49-F238E27FC236}">
                <a16:creationId xmlns:a16="http://schemas.microsoft.com/office/drawing/2014/main" id="{B22F3358-EA7D-4FBD-9E06-62CE18DFD656}"/>
              </a:ext>
            </a:extLst>
          </p:cNvPr>
          <p:cNvGrpSpPr/>
          <p:nvPr/>
        </p:nvGrpSpPr>
        <p:grpSpPr>
          <a:xfrm>
            <a:off x="9374833" y="2545027"/>
            <a:ext cx="1340292" cy="1340292"/>
            <a:chOff x="8320652" y="2127586"/>
            <a:chExt cx="1340672" cy="1340672"/>
          </a:xfrm>
        </p:grpSpPr>
        <p:sp>
          <p:nvSpPr>
            <p:cNvPr id="131" name="Oval 130">
              <a:extLst>
                <a:ext uri="{FF2B5EF4-FFF2-40B4-BE49-F238E27FC236}">
                  <a16:creationId xmlns:a16="http://schemas.microsoft.com/office/drawing/2014/main" id="{6AB53901-7DD7-4FD5-966E-AC8B8CE6CDE8}"/>
                </a:ext>
              </a:extLst>
            </p:cNvPr>
            <p:cNvSpPr/>
            <p:nvPr/>
          </p:nvSpPr>
          <p:spPr bwMode="auto">
            <a:xfrm>
              <a:off x="8320652"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2" name="Group 8">
              <a:extLst>
                <a:ext uri="{FF2B5EF4-FFF2-40B4-BE49-F238E27FC236}">
                  <a16:creationId xmlns:a16="http://schemas.microsoft.com/office/drawing/2014/main" id="{27242C46-9FCA-493F-BC45-8ED3A8DA2ACC}"/>
                </a:ext>
              </a:extLst>
            </p:cNvPr>
            <p:cNvGrpSpPr>
              <a:grpSpLocks noChangeAspect="1"/>
            </p:cNvGrpSpPr>
            <p:nvPr/>
          </p:nvGrpSpPr>
          <p:grpSpPr bwMode="auto">
            <a:xfrm>
              <a:off x="8561965" y="2577338"/>
              <a:ext cx="897974" cy="451613"/>
              <a:chOff x="7" y="12"/>
              <a:chExt cx="342" cy="172"/>
            </a:xfrm>
          </p:grpSpPr>
          <p:sp>
            <p:nvSpPr>
              <p:cNvPr id="133" name="Rectangle 9">
                <a:extLst>
                  <a:ext uri="{FF2B5EF4-FFF2-40B4-BE49-F238E27FC236}">
                    <a16:creationId xmlns:a16="http://schemas.microsoft.com/office/drawing/2014/main" id="{024EEC5A-4BD2-4501-91C5-69D3EDA3B7F7}"/>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34" name="Rectangle 10">
                <a:extLst>
                  <a:ext uri="{FF2B5EF4-FFF2-40B4-BE49-F238E27FC236}">
                    <a16:creationId xmlns:a16="http://schemas.microsoft.com/office/drawing/2014/main" id="{99DD7739-5ED4-4E98-BEE5-92E992AD8335}"/>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35" name="Line 11">
                <a:extLst>
                  <a:ext uri="{FF2B5EF4-FFF2-40B4-BE49-F238E27FC236}">
                    <a16:creationId xmlns:a16="http://schemas.microsoft.com/office/drawing/2014/main" id="{8AF393FB-AC7F-4694-AD3B-A8026322A03A}"/>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36" name="Freeform 12">
                <a:extLst>
                  <a:ext uri="{FF2B5EF4-FFF2-40B4-BE49-F238E27FC236}">
                    <a16:creationId xmlns:a16="http://schemas.microsoft.com/office/drawing/2014/main" id="{711AB873-3817-4CF8-A9A3-9055C37E27B9}"/>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37" name="Freeform 13">
                <a:extLst>
                  <a:ext uri="{FF2B5EF4-FFF2-40B4-BE49-F238E27FC236}">
                    <a16:creationId xmlns:a16="http://schemas.microsoft.com/office/drawing/2014/main" id="{FA223EEE-C6D5-4A3E-9837-671A2B6B7378}"/>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cxnSp>
        <p:nvCxnSpPr>
          <p:cNvPr id="138" name="Straight Arrow Connector 137">
            <a:extLst>
              <a:ext uri="{FF2B5EF4-FFF2-40B4-BE49-F238E27FC236}">
                <a16:creationId xmlns:a16="http://schemas.microsoft.com/office/drawing/2014/main" id="{674D7B54-5CC5-42CE-85C6-48957FDCC72B}"/>
              </a:ext>
            </a:extLst>
          </p:cNvPr>
          <p:cNvCxnSpPr>
            <a:cxnSpLocks/>
          </p:cNvCxnSpPr>
          <p:nvPr/>
        </p:nvCxnSpPr>
        <p:spPr>
          <a:xfrm>
            <a:off x="3314512" y="3190184"/>
            <a:ext cx="1207204" cy="0"/>
          </a:xfrm>
          <a:prstGeom prst="straightConnector1">
            <a:avLst/>
          </a:prstGeom>
          <a:noFill/>
          <a:ln w="25400" cap="flat" cmpd="sng" algn="ctr">
            <a:solidFill>
              <a:srgbClr val="002050"/>
            </a:solidFill>
            <a:prstDash val="solid"/>
            <a:headEnd type="none"/>
            <a:tailEnd type="triangle" w="lg" len="med"/>
          </a:ln>
          <a:effectLst/>
        </p:spPr>
      </p:cxnSp>
      <p:cxnSp>
        <p:nvCxnSpPr>
          <p:cNvPr id="139" name="Straight Arrow Connector 138">
            <a:extLst>
              <a:ext uri="{FF2B5EF4-FFF2-40B4-BE49-F238E27FC236}">
                <a16:creationId xmlns:a16="http://schemas.microsoft.com/office/drawing/2014/main" id="{855196FF-98F4-40FF-9138-F4F9B30D2C98}"/>
              </a:ext>
            </a:extLst>
          </p:cNvPr>
          <p:cNvCxnSpPr>
            <a:cxnSpLocks/>
          </p:cNvCxnSpPr>
          <p:nvPr/>
        </p:nvCxnSpPr>
        <p:spPr>
          <a:xfrm flipH="1">
            <a:off x="7897179" y="3190184"/>
            <a:ext cx="1207204" cy="0"/>
          </a:xfrm>
          <a:prstGeom prst="straightConnector1">
            <a:avLst/>
          </a:prstGeom>
          <a:noFill/>
          <a:ln w="25400" cap="flat" cmpd="sng" algn="ctr">
            <a:solidFill>
              <a:srgbClr val="002050"/>
            </a:solidFill>
            <a:prstDash val="solid"/>
            <a:headEnd type="none"/>
            <a:tailEnd type="triangle" w="lg" len="med"/>
          </a:ln>
          <a:effectLst/>
        </p:spPr>
      </p:cxnSp>
      <p:sp>
        <p:nvSpPr>
          <p:cNvPr id="140" name="TextBox 139">
            <a:extLst>
              <a:ext uri="{FF2B5EF4-FFF2-40B4-BE49-F238E27FC236}">
                <a16:creationId xmlns:a16="http://schemas.microsoft.com/office/drawing/2014/main" id="{008C5D32-0218-437E-A473-5F7E316C3959}"/>
              </a:ext>
            </a:extLst>
          </p:cNvPr>
          <p:cNvSpPr txBox="1"/>
          <p:nvPr/>
        </p:nvSpPr>
        <p:spPr>
          <a:xfrm>
            <a:off x="3044377" y="1414886"/>
            <a:ext cx="6163586" cy="408017"/>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873">
              <a:defRPr/>
            </a:pPr>
            <a:r>
              <a:rPr lang="en-US" sz="2000">
                <a:gradFill>
                  <a:gsLst>
                    <a:gs pos="1250">
                      <a:srgbClr val="353535"/>
                    </a:gs>
                    <a:gs pos="100000">
                      <a:srgbClr val="353535"/>
                    </a:gs>
                  </a:gsLst>
                  <a:lin ang="5400000" scaled="0"/>
                </a:gradFill>
              </a:rPr>
              <a:t>How do I </a:t>
            </a:r>
            <a:r>
              <a:rPr lang="en-US" sz="2000" b="1">
                <a:gradFill>
                  <a:gsLst>
                    <a:gs pos="1250">
                      <a:srgbClr val="353535"/>
                    </a:gs>
                    <a:gs pos="100000">
                      <a:srgbClr val="353535"/>
                    </a:gs>
                  </a:gsLst>
                  <a:lin ang="5400000" scaled="0"/>
                </a:gradFill>
              </a:rPr>
              <a:t>architect</a:t>
            </a:r>
            <a:r>
              <a:rPr lang="en-US" sz="2000">
                <a:gradFill>
                  <a:gsLst>
                    <a:gs pos="1250">
                      <a:srgbClr val="353535"/>
                    </a:gs>
                    <a:gs pos="100000">
                      <a:srgbClr val="353535"/>
                    </a:gs>
                  </a:gsLst>
                  <a:lin ang="5400000" scaled="0"/>
                </a:gradFill>
              </a:rPr>
              <a:t> my app?</a:t>
            </a:r>
          </a:p>
        </p:txBody>
      </p:sp>
      <p:grpSp>
        <p:nvGrpSpPr>
          <p:cNvPr id="141" name="Group 4">
            <a:extLst>
              <a:ext uri="{FF2B5EF4-FFF2-40B4-BE49-F238E27FC236}">
                <a16:creationId xmlns:a16="http://schemas.microsoft.com/office/drawing/2014/main" id="{699C7ADE-F7C0-4B3F-9C01-4113975AD414}"/>
              </a:ext>
            </a:extLst>
          </p:cNvPr>
          <p:cNvGrpSpPr>
            <a:grpSpLocks noChangeAspect="1"/>
          </p:cNvGrpSpPr>
          <p:nvPr/>
        </p:nvGrpSpPr>
        <p:grpSpPr bwMode="auto">
          <a:xfrm>
            <a:off x="5661134" y="2601753"/>
            <a:ext cx="163556" cy="262372"/>
            <a:chOff x="6" y="12"/>
            <a:chExt cx="192" cy="308"/>
          </a:xfrm>
        </p:grpSpPr>
        <p:sp>
          <p:nvSpPr>
            <p:cNvPr id="142" name="Rectangle 141">
              <a:extLst>
                <a:ext uri="{FF2B5EF4-FFF2-40B4-BE49-F238E27FC236}">
                  <a16:creationId xmlns:a16="http://schemas.microsoft.com/office/drawing/2014/main" id="{6648707D-5801-4121-BA1D-38F7ED8F9D1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43" name="Rectangle 142">
              <a:extLst>
                <a:ext uri="{FF2B5EF4-FFF2-40B4-BE49-F238E27FC236}">
                  <a16:creationId xmlns:a16="http://schemas.microsoft.com/office/drawing/2014/main" id="{12E1C954-FF6E-4936-A724-A471DD19695A}"/>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44" name="Rectangle 143">
              <a:extLst>
                <a:ext uri="{FF2B5EF4-FFF2-40B4-BE49-F238E27FC236}">
                  <a16:creationId xmlns:a16="http://schemas.microsoft.com/office/drawing/2014/main" id="{315AA5B4-9259-45C5-98FE-365FF7DBC72F}"/>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45" name="Rectangle 144">
              <a:extLst>
                <a:ext uri="{FF2B5EF4-FFF2-40B4-BE49-F238E27FC236}">
                  <a16:creationId xmlns:a16="http://schemas.microsoft.com/office/drawing/2014/main" id="{3F74386A-5DA1-44C5-B9EC-F9A5A39C92A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46" name="Freeform 9">
              <a:extLst>
                <a:ext uri="{FF2B5EF4-FFF2-40B4-BE49-F238E27FC236}">
                  <a16:creationId xmlns:a16="http://schemas.microsoft.com/office/drawing/2014/main" id="{2304EE55-6462-4EE1-A9AE-2B97627396E2}"/>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47" name="Freeform 10">
              <a:extLst>
                <a:ext uri="{FF2B5EF4-FFF2-40B4-BE49-F238E27FC236}">
                  <a16:creationId xmlns:a16="http://schemas.microsoft.com/office/drawing/2014/main" id="{D27D02D9-84DB-430A-9CCA-D4A39C43E98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48" name="Oval 147">
              <a:extLst>
                <a:ext uri="{FF2B5EF4-FFF2-40B4-BE49-F238E27FC236}">
                  <a16:creationId xmlns:a16="http://schemas.microsoft.com/office/drawing/2014/main" id="{B1AE21C8-D87B-4BA3-A5CD-7695E47D1539}"/>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49" name="Oval 148">
              <a:extLst>
                <a:ext uri="{FF2B5EF4-FFF2-40B4-BE49-F238E27FC236}">
                  <a16:creationId xmlns:a16="http://schemas.microsoft.com/office/drawing/2014/main" id="{6E747BDE-2923-45D9-8C70-1902DC4CC920}"/>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50" name="Rectangle 149">
              <a:extLst>
                <a:ext uri="{FF2B5EF4-FFF2-40B4-BE49-F238E27FC236}">
                  <a16:creationId xmlns:a16="http://schemas.microsoft.com/office/drawing/2014/main" id="{8AF0740A-1B27-47F2-84E9-8905D90ED8A2}"/>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151" name="Group 4">
            <a:extLst>
              <a:ext uri="{FF2B5EF4-FFF2-40B4-BE49-F238E27FC236}">
                <a16:creationId xmlns:a16="http://schemas.microsoft.com/office/drawing/2014/main" id="{800A0E57-331D-4488-AC45-CE0744AAD472}"/>
              </a:ext>
            </a:extLst>
          </p:cNvPr>
          <p:cNvGrpSpPr>
            <a:grpSpLocks noChangeAspect="1"/>
          </p:cNvGrpSpPr>
          <p:nvPr/>
        </p:nvGrpSpPr>
        <p:grpSpPr bwMode="auto">
          <a:xfrm>
            <a:off x="6270562" y="2382425"/>
            <a:ext cx="163556" cy="262372"/>
            <a:chOff x="6" y="12"/>
            <a:chExt cx="192" cy="308"/>
          </a:xfrm>
        </p:grpSpPr>
        <p:sp>
          <p:nvSpPr>
            <p:cNvPr id="152" name="Rectangle 151">
              <a:extLst>
                <a:ext uri="{FF2B5EF4-FFF2-40B4-BE49-F238E27FC236}">
                  <a16:creationId xmlns:a16="http://schemas.microsoft.com/office/drawing/2014/main" id="{A737ACA5-9B61-47A0-900B-C2A2FC5F347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53" name="Rectangle 152">
              <a:extLst>
                <a:ext uri="{FF2B5EF4-FFF2-40B4-BE49-F238E27FC236}">
                  <a16:creationId xmlns:a16="http://schemas.microsoft.com/office/drawing/2014/main" id="{D523FDFC-DF09-42EF-94A7-836627A23A03}"/>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54" name="Rectangle 153">
              <a:extLst>
                <a:ext uri="{FF2B5EF4-FFF2-40B4-BE49-F238E27FC236}">
                  <a16:creationId xmlns:a16="http://schemas.microsoft.com/office/drawing/2014/main" id="{48BF0CAD-A194-459C-B552-50230573D0A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55" name="Rectangle 154">
              <a:extLst>
                <a:ext uri="{FF2B5EF4-FFF2-40B4-BE49-F238E27FC236}">
                  <a16:creationId xmlns:a16="http://schemas.microsoft.com/office/drawing/2014/main" id="{F7B8ED4F-6EC7-426B-AC3D-60D6A33613C9}"/>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56" name="Freeform 9">
              <a:extLst>
                <a:ext uri="{FF2B5EF4-FFF2-40B4-BE49-F238E27FC236}">
                  <a16:creationId xmlns:a16="http://schemas.microsoft.com/office/drawing/2014/main" id="{0D12C6C3-141F-4101-9719-E725C53CA56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57" name="Freeform 10">
              <a:extLst>
                <a:ext uri="{FF2B5EF4-FFF2-40B4-BE49-F238E27FC236}">
                  <a16:creationId xmlns:a16="http://schemas.microsoft.com/office/drawing/2014/main" id="{1D8E19FE-E69C-419B-9698-4AE8B461C9B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58" name="Oval 157">
              <a:extLst>
                <a:ext uri="{FF2B5EF4-FFF2-40B4-BE49-F238E27FC236}">
                  <a16:creationId xmlns:a16="http://schemas.microsoft.com/office/drawing/2014/main" id="{33115AF9-8714-491E-8664-655CE7218EA7}"/>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59" name="Oval 158">
              <a:extLst>
                <a:ext uri="{FF2B5EF4-FFF2-40B4-BE49-F238E27FC236}">
                  <a16:creationId xmlns:a16="http://schemas.microsoft.com/office/drawing/2014/main" id="{522F6E03-6833-4672-8C6E-539518D1893B}"/>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0" name="Rectangle 159">
              <a:extLst>
                <a:ext uri="{FF2B5EF4-FFF2-40B4-BE49-F238E27FC236}">
                  <a16:creationId xmlns:a16="http://schemas.microsoft.com/office/drawing/2014/main" id="{8BD4BAED-39CF-4A15-9D73-BD1561968B0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161" name="Group 4">
            <a:extLst>
              <a:ext uri="{FF2B5EF4-FFF2-40B4-BE49-F238E27FC236}">
                <a16:creationId xmlns:a16="http://schemas.microsoft.com/office/drawing/2014/main" id="{EFAFC49A-7B89-4A51-8191-5AC1B9BAF012}"/>
              </a:ext>
            </a:extLst>
          </p:cNvPr>
          <p:cNvGrpSpPr>
            <a:grpSpLocks noChangeAspect="1"/>
          </p:cNvGrpSpPr>
          <p:nvPr/>
        </p:nvGrpSpPr>
        <p:grpSpPr bwMode="auto">
          <a:xfrm>
            <a:off x="5418369" y="3167649"/>
            <a:ext cx="163556" cy="262372"/>
            <a:chOff x="6" y="12"/>
            <a:chExt cx="192" cy="308"/>
          </a:xfrm>
        </p:grpSpPr>
        <p:sp>
          <p:nvSpPr>
            <p:cNvPr id="162" name="Rectangle 161">
              <a:extLst>
                <a:ext uri="{FF2B5EF4-FFF2-40B4-BE49-F238E27FC236}">
                  <a16:creationId xmlns:a16="http://schemas.microsoft.com/office/drawing/2014/main" id="{9FE131F7-6140-4A29-9CF3-F338B85AB99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3" name="Rectangle 162">
              <a:extLst>
                <a:ext uri="{FF2B5EF4-FFF2-40B4-BE49-F238E27FC236}">
                  <a16:creationId xmlns:a16="http://schemas.microsoft.com/office/drawing/2014/main" id="{6A88D500-5C4D-495D-980E-3DB54AD4C2F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4" name="Rectangle 163">
              <a:extLst>
                <a:ext uri="{FF2B5EF4-FFF2-40B4-BE49-F238E27FC236}">
                  <a16:creationId xmlns:a16="http://schemas.microsoft.com/office/drawing/2014/main" id="{7FBBC02A-D3B8-4DCF-9D32-C13EB2E6B050}"/>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5" name="Rectangle 164">
              <a:extLst>
                <a:ext uri="{FF2B5EF4-FFF2-40B4-BE49-F238E27FC236}">
                  <a16:creationId xmlns:a16="http://schemas.microsoft.com/office/drawing/2014/main" id="{4D3E20B0-58EE-43E1-84E0-61A81380B75B}"/>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6" name="Freeform 9">
              <a:extLst>
                <a:ext uri="{FF2B5EF4-FFF2-40B4-BE49-F238E27FC236}">
                  <a16:creationId xmlns:a16="http://schemas.microsoft.com/office/drawing/2014/main" id="{4BD93028-0ADA-4959-94FC-5992D588BB2D}"/>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7" name="Freeform 10">
              <a:extLst>
                <a:ext uri="{FF2B5EF4-FFF2-40B4-BE49-F238E27FC236}">
                  <a16:creationId xmlns:a16="http://schemas.microsoft.com/office/drawing/2014/main" id="{9B9B8AAA-1713-4B6C-898D-7BE3434272DF}"/>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8" name="Oval 167">
              <a:extLst>
                <a:ext uri="{FF2B5EF4-FFF2-40B4-BE49-F238E27FC236}">
                  <a16:creationId xmlns:a16="http://schemas.microsoft.com/office/drawing/2014/main" id="{8D083569-94D7-4F39-80CA-0387011D5DC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9" name="Oval 168">
              <a:extLst>
                <a:ext uri="{FF2B5EF4-FFF2-40B4-BE49-F238E27FC236}">
                  <a16:creationId xmlns:a16="http://schemas.microsoft.com/office/drawing/2014/main" id="{89ADC1B7-1444-4F0C-BD03-DFFBC41E2BD9}"/>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0" name="Rectangle 169">
              <a:extLst>
                <a:ext uri="{FF2B5EF4-FFF2-40B4-BE49-F238E27FC236}">
                  <a16:creationId xmlns:a16="http://schemas.microsoft.com/office/drawing/2014/main" id="{751FCF71-B1EF-4E4B-8AEE-E5EE8EEBDD88}"/>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171" name="Group 4">
            <a:extLst>
              <a:ext uri="{FF2B5EF4-FFF2-40B4-BE49-F238E27FC236}">
                <a16:creationId xmlns:a16="http://schemas.microsoft.com/office/drawing/2014/main" id="{3475EA0A-EAF4-4B76-A808-02903B833CF7}"/>
              </a:ext>
            </a:extLst>
          </p:cNvPr>
          <p:cNvGrpSpPr>
            <a:grpSpLocks noChangeAspect="1"/>
          </p:cNvGrpSpPr>
          <p:nvPr/>
        </p:nvGrpSpPr>
        <p:grpSpPr bwMode="auto">
          <a:xfrm>
            <a:off x="6027795" y="3063845"/>
            <a:ext cx="163556" cy="262372"/>
            <a:chOff x="6" y="12"/>
            <a:chExt cx="192" cy="308"/>
          </a:xfrm>
        </p:grpSpPr>
        <p:sp>
          <p:nvSpPr>
            <p:cNvPr id="172" name="Rectangle 171">
              <a:extLst>
                <a:ext uri="{FF2B5EF4-FFF2-40B4-BE49-F238E27FC236}">
                  <a16:creationId xmlns:a16="http://schemas.microsoft.com/office/drawing/2014/main" id="{30202E6D-433D-4E67-9485-DCADFDBE11C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3" name="Rectangle 172">
              <a:extLst>
                <a:ext uri="{FF2B5EF4-FFF2-40B4-BE49-F238E27FC236}">
                  <a16:creationId xmlns:a16="http://schemas.microsoft.com/office/drawing/2014/main" id="{13E05F20-711C-4702-9CF7-0A55D4F03D69}"/>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4" name="Rectangle 173">
              <a:extLst>
                <a:ext uri="{FF2B5EF4-FFF2-40B4-BE49-F238E27FC236}">
                  <a16:creationId xmlns:a16="http://schemas.microsoft.com/office/drawing/2014/main" id="{F2E6EECF-FC6D-4E78-91A7-835ED6BE026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5" name="Rectangle 174">
              <a:extLst>
                <a:ext uri="{FF2B5EF4-FFF2-40B4-BE49-F238E27FC236}">
                  <a16:creationId xmlns:a16="http://schemas.microsoft.com/office/drawing/2014/main" id="{978730F6-2333-465A-A79D-FC9EC30B1D0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6" name="Freeform 9">
              <a:extLst>
                <a:ext uri="{FF2B5EF4-FFF2-40B4-BE49-F238E27FC236}">
                  <a16:creationId xmlns:a16="http://schemas.microsoft.com/office/drawing/2014/main" id="{16A08B85-DC10-4B83-813C-E20FDEF75561}"/>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7" name="Freeform 10">
              <a:extLst>
                <a:ext uri="{FF2B5EF4-FFF2-40B4-BE49-F238E27FC236}">
                  <a16:creationId xmlns:a16="http://schemas.microsoft.com/office/drawing/2014/main" id="{44D1488C-B3A3-47CA-9260-C2192F6E56F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8" name="Oval 177">
              <a:extLst>
                <a:ext uri="{FF2B5EF4-FFF2-40B4-BE49-F238E27FC236}">
                  <a16:creationId xmlns:a16="http://schemas.microsoft.com/office/drawing/2014/main" id="{32198FEE-ED38-4E83-8EEC-DBA177E67A6F}"/>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9" name="Oval 178">
              <a:extLst>
                <a:ext uri="{FF2B5EF4-FFF2-40B4-BE49-F238E27FC236}">
                  <a16:creationId xmlns:a16="http://schemas.microsoft.com/office/drawing/2014/main" id="{191927BC-D119-4B49-AB0D-A37E6E885B0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80" name="Rectangle 179">
              <a:extLst>
                <a:ext uri="{FF2B5EF4-FFF2-40B4-BE49-F238E27FC236}">
                  <a16:creationId xmlns:a16="http://schemas.microsoft.com/office/drawing/2014/main" id="{2D6BDB25-6677-4DA3-A6BC-FF49308DD8E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181" name="Group 4">
            <a:extLst>
              <a:ext uri="{FF2B5EF4-FFF2-40B4-BE49-F238E27FC236}">
                <a16:creationId xmlns:a16="http://schemas.microsoft.com/office/drawing/2014/main" id="{F8C7FD3A-1EB8-40A8-80D0-92BFA7F4AF69}"/>
              </a:ext>
            </a:extLst>
          </p:cNvPr>
          <p:cNvGrpSpPr>
            <a:grpSpLocks noChangeAspect="1"/>
          </p:cNvGrpSpPr>
          <p:nvPr/>
        </p:nvGrpSpPr>
        <p:grpSpPr bwMode="auto">
          <a:xfrm>
            <a:off x="6792928" y="3487432"/>
            <a:ext cx="163556" cy="262372"/>
            <a:chOff x="6" y="12"/>
            <a:chExt cx="192" cy="308"/>
          </a:xfrm>
        </p:grpSpPr>
        <p:sp>
          <p:nvSpPr>
            <p:cNvPr id="182" name="Rectangle 181">
              <a:extLst>
                <a:ext uri="{FF2B5EF4-FFF2-40B4-BE49-F238E27FC236}">
                  <a16:creationId xmlns:a16="http://schemas.microsoft.com/office/drawing/2014/main" id="{BB7C0810-1CD6-4A92-B1BF-E25D9B2DA553}"/>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83" name="Rectangle 182">
              <a:extLst>
                <a:ext uri="{FF2B5EF4-FFF2-40B4-BE49-F238E27FC236}">
                  <a16:creationId xmlns:a16="http://schemas.microsoft.com/office/drawing/2014/main" id="{4CE187BC-B62B-4B55-B653-3741B458A6F5}"/>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84" name="Rectangle 183">
              <a:extLst>
                <a:ext uri="{FF2B5EF4-FFF2-40B4-BE49-F238E27FC236}">
                  <a16:creationId xmlns:a16="http://schemas.microsoft.com/office/drawing/2014/main" id="{4EAF297E-99A9-42DC-9608-DDF060955E1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85" name="Rectangle 184">
              <a:extLst>
                <a:ext uri="{FF2B5EF4-FFF2-40B4-BE49-F238E27FC236}">
                  <a16:creationId xmlns:a16="http://schemas.microsoft.com/office/drawing/2014/main" id="{506E4DE7-ECCC-476A-9886-DAB9B4A01727}"/>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86" name="Freeform 9">
              <a:extLst>
                <a:ext uri="{FF2B5EF4-FFF2-40B4-BE49-F238E27FC236}">
                  <a16:creationId xmlns:a16="http://schemas.microsoft.com/office/drawing/2014/main" id="{3493D56A-8B2B-4B4D-9080-7048900CFC0E}"/>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87" name="Freeform 10">
              <a:extLst>
                <a:ext uri="{FF2B5EF4-FFF2-40B4-BE49-F238E27FC236}">
                  <a16:creationId xmlns:a16="http://schemas.microsoft.com/office/drawing/2014/main" id="{C0CACF1C-06BA-4C26-A4A5-16BA6BABE86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88" name="Oval 187">
              <a:extLst>
                <a:ext uri="{FF2B5EF4-FFF2-40B4-BE49-F238E27FC236}">
                  <a16:creationId xmlns:a16="http://schemas.microsoft.com/office/drawing/2014/main" id="{818D7A0B-2997-4E2C-ADCF-F4768F5050F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89" name="Oval 188">
              <a:extLst>
                <a:ext uri="{FF2B5EF4-FFF2-40B4-BE49-F238E27FC236}">
                  <a16:creationId xmlns:a16="http://schemas.microsoft.com/office/drawing/2014/main" id="{546E589E-E388-46D8-85E2-25FB3F64C25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0" name="Rectangle 189">
              <a:extLst>
                <a:ext uri="{FF2B5EF4-FFF2-40B4-BE49-F238E27FC236}">
                  <a16:creationId xmlns:a16="http://schemas.microsoft.com/office/drawing/2014/main" id="{4D8B548F-F6EC-4D30-B601-27374723428F}"/>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191" name="Group 4">
            <a:extLst>
              <a:ext uri="{FF2B5EF4-FFF2-40B4-BE49-F238E27FC236}">
                <a16:creationId xmlns:a16="http://schemas.microsoft.com/office/drawing/2014/main" id="{1ED48BD5-62B4-4DFA-8664-2FF08F4EEA6C}"/>
              </a:ext>
            </a:extLst>
          </p:cNvPr>
          <p:cNvGrpSpPr>
            <a:grpSpLocks noChangeAspect="1"/>
          </p:cNvGrpSpPr>
          <p:nvPr/>
        </p:nvGrpSpPr>
        <p:grpSpPr bwMode="auto">
          <a:xfrm>
            <a:off x="6603738" y="2941626"/>
            <a:ext cx="163556" cy="262372"/>
            <a:chOff x="6" y="12"/>
            <a:chExt cx="192" cy="308"/>
          </a:xfrm>
        </p:grpSpPr>
        <p:sp>
          <p:nvSpPr>
            <p:cNvPr id="192" name="Rectangle 191">
              <a:extLst>
                <a:ext uri="{FF2B5EF4-FFF2-40B4-BE49-F238E27FC236}">
                  <a16:creationId xmlns:a16="http://schemas.microsoft.com/office/drawing/2014/main" id="{3ECEA24B-5A7D-4D57-A09E-687D393E138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3" name="Rectangle 192">
              <a:extLst>
                <a:ext uri="{FF2B5EF4-FFF2-40B4-BE49-F238E27FC236}">
                  <a16:creationId xmlns:a16="http://schemas.microsoft.com/office/drawing/2014/main" id="{E89F73E9-F2DA-4B1D-828D-2E6F77278A71}"/>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4" name="Rectangle 193">
              <a:extLst>
                <a:ext uri="{FF2B5EF4-FFF2-40B4-BE49-F238E27FC236}">
                  <a16:creationId xmlns:a16="http://schemas.microsoft.com/office/drawing/2014/main" id="{AEAB0D20-FE0E-4047-AFBF-808BDB47FD2D}"/>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5" name="Rectangle 194">
              <a:extLst>
                <a:ext uri="{FF2B5EF4-FFF2-40B4-BE49-F238E27FC236}">
                  <a16:creationId xmlns:a16="http://schemas.microsoft.com/office/drawing/2014/main" id="{81EDD396-02F1-4A11-A4B7-713499A8A76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6" name="Freeform 9">
              <a:extLst>
                <a:ext uri="{FF2B5EF4-FFF2-40B4-BE49-F238E27FC236}">
                  <a16:creationId xmlns:a16="http://schemas.microsoft.com/office/drawing/2014/main" id="{2EB5F315-070E-4885-8F14-64DCE55417A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7" name="Freeform 10">
              <a:extLst>
                <a:ext uri="{FF2B5EF4-FFF2-40B4-BE49-F238E27FC236}">
                  <a16:creationId xmlns:a16="http://schemas.microsoft.com/office/drawing/2014/main" id="{B5AB442D-93FF-4557-856C-E76CD037EB6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8" name="Oval 197">
              <a:extLst>
                <a:ext uri="{FF2B5EF4-FFF2-40B4-BE49-F238E27FC236}">
                  <a16:creationId xmlns:a16="http://schemas.microsoft.com/office/drawing/2014/main" id="{EA95D65D-5007-427F-BBED-C25E7FD4BAF4}"/>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9" name="Oval 198">
              <a:extLst>
                <a:ext uri="{FF2B5EF4-FFF2-40B4-BE49-F238E27FC236}">
                  <a16:creationId xmlns:a16="http://schemas.microsoft.com/office/drawing/2014/main" id="{124C6ACA-E6EB-43C1-848C-6071F7BA376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00" name="Rectangle 199">
              <a:extLst>
                <a:ext uri="{FF2B5EF4-FFF2-40B4-BE49-F238E27FC236}">
                  <a16:creationId xmlns:a16="http://schemas.microsoft.com/office/drawing/2014/main" id="{B4278564-C4C8-4FEC-9104-39EBDA737243}"/>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201" name="Group 4">
            <a:extLst>
              <a:ext uri="{FF2B5EF4-FFF2-40B4-BE49-F238E27FC236}">
                <a16:creationId xmlns:a16="http://schemas.microsoft.com/office/drawing/2014/main" id="{9F3B0DD9-EAFD-46B6-9925-634D9F0F8632}"/>
              </a:ext>
            </a:extLst>
          </p:cNvPr>
          <p:cNvGrpSpPr>
            <a:grpSpLocks noChangeAspect="1"/>
          </p:cNvGrpSpPr>
          <p:nvPr/>
        </p:nvGrpSpPr>
        <p:grpSpPr bwMode="auto">
          <a:xfrm>
            <a:off x="7147870" y="3083937"/>
            <a:ext cx="163556" cy="262372"/>
            <a:chOff x="6" y="12"/>
            <a:chExt cx="192" cy="308"/>
          </a:xfrm>
        </p:grpSpPr>
        <p:sp>
          <p:nvSpPr>
            <p:cNvPr id="202" name="Rectangle 201">
              <a:extLst>
                <a:ext uri="{FF2B5EF4-FFF2-40B4-BE49-F238E27FC236}">
                  <a16:creationId xmlns:a16="http://schemas.microsoft.com/office/drawing/2014/main" id="{1BD8FA37-F3F3-4893-AA24-F50F352A226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03" name="Rectangle 202">
              <a:extLst>
                <a:ext uri="{FF2B5EF4-FFF2-40B4-BE49-F238E27FC236}">
                  <a16:creationId xmlns:a16="http://schemas.microsoft.com/office/drawing/2014/main" id="{3714E58F-8FB0-422E-BC6F-7C7879600B7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04" name="Rectangle 203">
              <a:extLst>
                <a:ext uri="{FF2B5EF4-FFF2-40B4-BE49-F238E27FC236}">
                  <a16:creationId xmlns:a16="http://schemas.microsoft.com/office/drawing/2014/main" id="{CE83FF08-7163-4B6F-AE3B-020EBB3FB55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05" name="Rectangle 204">
              <a:extLst>
                <a:ext uri="{FF2B5EF4-FFF2-40B4-BE49-F238E27FC236}">
                  <a16:creationId xmlns:a16="http://schemas.microsoft.com/office/drawing/2014/main" id="{D428E740-8DE3-4C93-B70B-DA935FDB5B0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06" name="Freeform 9">
              <a:extLst>
                <a:ext uri="{FF2B5EF4-FFF2-40B4-BE49-F238E27FC236}">
                  <a16:creationId xmlns:a16="http://schemas.microsoft.com/office/drawing/2014/main" id="{BD1D130E-46DB-4CBC-9B6C-01BCB7B79B7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07" name="Freeform 10">
              <a:extLst>
                <a:ext uri="{FF2B5EF4-FFF2-40B4-BE49-F238E27FC236}">
                  <a16:creationId xmlns:a16="http://schemas.microsoft.com/office/drawing/2014/main" id="{7F1D7D00-BD6D-482F-A99A-7BFAE658EFC7}"/>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08" name="Oval 207">
              <a:extLst>
                <a:ext uri="{FF2B5EF4-FFF2-40B4-BE49-F238E27FC236}">
                  <a16:creationId xmlns:a16="http://schemas.microsoft.com/office/drawing/2014/main" id="{33760273-30F9-44B0-9EA5-0CE5616C1820}"/>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09" name="Oval 208">
              <a:extLst>
                <a:ext uri="{FF2B5EF4-FFF2-40B4-BE49-F238E27FC236}">
                  <a16:creationId xmlns:a16="http://schemas.microsoft.com/office/drawing/2014/main" id="{91D7BACD-F4D0-4B0D-A0F8-B66E405B8DA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10" name="Rectangle 209">
              <a:extLst>
                <a:ext uri="{FF2B5EF4-FFF2-40B4-BE49-F238E27FC236}">
                  <a16:creationId xmlns:a16="http://schemas.microsoft.com/office/drawing/2014/main" id="{CAC45B93-807D-47F9-859B-5B7A43789FD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211" name="Group 4">
            <a:extLst>
              <a:ext uri="{FF2B5EF4-FFF2-40B4-BE49-F238E27FC236}">
                <a16:creationId xmlns:a16="http://schemas.microsoft.com/office/drawing/2014/main" id="{E688496F-CBBD-469E-B4E3-BD6BF7226DB4}"/>
              </a:ext>
            </a:extLst>
          </p:cNvPr>
          <p:cNvGrpSpPr>
            <a:grpSpLocks noChangeAspect="1"/>
          </p:cNvGrpSpPr>
          <p:nvPr/>
        </p:nvGrpSpPr>
        <p:grpSpPr bwMode="auto">
          <a:xfrm>
            <a:off x="6004354" y="3628069"/>
            <a:ext cx="163556" cy="262372"/>
            <a:chOff x="6" y="12"/>
            <a:chExt cx="192" cy="308"/>
          </a:xfrm>
        </p:grpSpPr>
        <p:sp>
          <p:nvSpPr>
            <p:cNvPr id="212" name="Rectangle 211">
              <a:extLst>
                <a:ext uri="{FF2B5EF4-FFF2-40B4-BE49-F238E27FC236}">
                  <a16:creationId xmlns:a16="http://schemas.microsoft.com/office/drawing/2014/main" id="{8F2111BB-AA63-4D99-B606-72331441BE8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13" name="Rectangle 212">
              <a:extLst>
                <a:ext uri="{FF2B5EF4-FFF2-40B4-BE49-F238E27FC236}">
                  <a16:creationId xmlns:a16="http://schemas.microsoft.com/office/drawing/2014/main" id="{7697BE6E-FFC0-440C-B206-F2B2A46E9067}"/>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14" name="Rectangle 213">
              <a:extLst>
                <a:ext uri="{FF2B5EF4-FFF2-40B4-BE49-F238E27FC236}">
                  <a16:creationId xmlns:a16="http://schemas.microsoft.com/office/drawing/2014/main" id="{72DED754-0ABE-4F32-AD37-754177D5DFBC}"/>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15" name="Rectangle 214">
              <a:extLst>
                <a:ext uri="{FF2B5EF4-FFF2-40B4-BE49-F238E27FC236}">
                  <a16:creationId xmlns:a16="http://schemas.microsoft.com/office/drawing/2014/main" id="{14517E12-A36D-4D6A-8518-5B6E38C24DB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16" name="Freeform 9">
              <a:extLst>
                <a:ext uri="{FF2B5EF4-FFF2-40B4-BE49-F238E27FC236}">
                  <a16:creationId xmlns:a16="http://schemas.microsoft.com/office/drawing/2014/main" id="{734C3213-46C0-40E4-8F4D-65D5CAEF018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17" name="Freeform 10">
              <a:extLst>
                <a:ext uri="{FF2B5EF4-FFF2-40B4-BE49-F238E27FC236}">
                  <a16:creationId xmlns:a16="http://schemas.microsoft.com/office/drawing/2014/main" id="{87523452-0613-4F47-AEF6-ABD2D8E150C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18" name="Oval 217">
              <a:extLst>
                <a:ext uri="{FF2B5EF4-FFF2-40B4-BE49-F238E27FC236}">
                  <a16:creationId xmlns:a16="http://schemas.microsoft.com/office/drawing/2014/main" id="{7D62AC00-DD0D-41AF-8BBB-D826D2B434C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19" name="Oval 218">
              <a:extLst>
                <a:ext uri="{FF2B5EF4-FFF2-40B4-BE49-F238E27FC236}">
                  <a16:creationId xmlns:a16="http://schemas.microsoft.com/office/drawing/2014/main" id="{2D5CBFA4-5A4F-48AB-AD20-B38192DB3B56}"/>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20" name="Rectangle 219">
              <a:extLst>
                <a:ext uri="{FF2B5EF4-FFF2-40B4-BE49-F238E27FC236}">
                  <a16:creationId xmlns:a16="http://schemas.microsoft.com/office/drawing/2014/main" id="{E89C6B1A-27F1-4D0B-AACB-59ADB89782CD}"/>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221" name="Group 4">
            <a:extLst>
              <a:ext uri="{FF2B5EF4-FFF2-40B4-BE49-F238E27FC236}">
                <a16:creationId xmlns:a16="http://schemas.microsoft.com/office/drawing/2014/main" id="{8B2491AD-9050-48FD-A6BB-38D9B9057537}"/>
              </a:ext>
            </a:extLst>
          </p:cNvPr>
          <p:cNvGrpSpPr>
            <a:grpSpLocks noChangeAspect="1"/>
          </p:cNvGrpSpPr>
          <p:nvPr/>
        </p:nvGrpSpPr>
        <p:grpSpPr bwMode="auto">
          <a:xfrm>
            <a:off x="5117002" y="3579515"/>
            <a:ext cx="163556" cy="262372"/>
            <a:chOff x="6" y="12"/>
            <a:chExt cx="192" cy="308"/>
          </a:xfrm>
        </p:grpSpPr>
        <p:sp>
          <p:nvSpPr>
            <p:cNvPr id="222" name="Rectangle 221">
              <a:extLst>
                <a:ext uri="{FF2B5EF4-FFF2-40B4-BE49-F238E27FC236}">
                  <a16:creationId xmlns:a16="http://schemas.microsoft.com/office/drawing/2014/main" id="{7A2E5BF4-907D-4D25-B217-30EF8332D96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23" name="Rectangle 222">
              <a:extLst>
                <a:ext uri="{FF2B5EF4-FFF2-40B4-BE49-F238E27FC236}">
                  <a16:creationId xmlns:a16="http://schemas.microsoft.com/office/drawing/2014/main" id="{582875D1-2CB1-44F3-BB0E-1D4F87C2007F}"/>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24" name="Rectangle 223">
              <a:extLst>
                <a:ext uri="{FF2B5EF4-FFF2-40B4-BE49-F238E27FC236}">
                  <a16:creationId xmlns:a16="http://schemas.microsoft.com/office/drawing/2014/main" id="{14C99DD1-9F0E-41F6-9E6D-C182BD5F0367}"/>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25" name="Rectangle 224">
              <a:extLst>
                <a:ext uri="{FF2B5EF4-FFF2-40B4-BE49-F238E27FC236}">
                  <a16:creationId xmlns:a16="http://schemas.microsoft.com/office/drawing/2014/main" id="{D4764409-655E-4F50-AA3A-4CF0CD36C9C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26" name="Freeform 9">
              <a:extLst>
                <a:ext uri="{FF2B5EF4-FFF2-40B4-BE49-F238E27FC236}">
                  <a16:creationId xmlns:a16="http://schemas.microsoft.com/office/drawing/2014/main" id="{CCDBF3E8-CDDB-476C-A822-B01A2B4BB2D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27" name="Freeform 10">
              <a:extLst>
                <a:ext uri="{FF2B5EF4-FFF2-40B4-BE49-F238E27FC236}">
                  <a16:creationId xmlns:a16="http://schemas.microsoft.com/office/drawing/2014/main" id="{46B8E8AE-AAC8-4C88-9F8D-B6D34EEB3DB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28" name="Oval 227">
              <a:extLst>
                <a:ext uri="{FF2B5EF4-FFF2-40B4-BE49-F238E27FC236}">
                  <a16:creationId xmlns:a16="http://schemas.microsoft.com/office/drawing/2014/main" id="{BEE52AE3-D390-4FA0-AE6F-50654EE31338}"/>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29" name="Oval 228">
              <a:extLst>
                <a:ext uri="{FF2B5EF4-FFF2-40B4-BE49-F238E27FC236}">
                  <a16:creationId xmlns:a16="http://schemas.microsoft.com/office/drawing/2014/main" id="{2C5EC4EE-D0CC-4563-B45E-B1D725450D9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30" name="Rectangle 229">
              <a:extLst>
                <a:ext uri="{FF2B5EF4-FFF2-40B4-BE49-F238E27FC236}">
                  <a16:creationId xmlns:a16="http://schemas.microsoft.com/office/drawing/2014/main" id="{12D315A3-2E58-481C-801E-8C75EBF57B4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sp>
        <p:nvSpPr>
          <p:cNvPr id="118" name="Title 30">
            <a:extLst>
              <a:ext uri="{FF2B5EF4-FFF2-40B4-BE49-F238E27FC236}">
                <a16:creationId xmlns:a16="http://schemas.microsoft.com/office/drawing/2014/main" id="{6E476C36-7170-487C-B457-B60A21AA65EC}"/>
              </a:ext>
            </a:extLst>
          </p:cNvPr>
          <p:cNvSpPr txBox="1">
            <a:spLocks/>
          </p:cNvSpPr>
          <p:nvPr/>
        </p:nvSpPr>
        <p:spPr>
          <a:xfrm>
            <a:off x="2637408" y="4398512"/>
            <a:ext cx="7139063"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264" spc="-102">
                <a:gradFill>
                  <a:gsLst>
                    <a:gs pos="1250">
                      <a:srgbClr val="353535"/>
                    </a:gs>
                    <a:gs pos="100000">
                      <a:srgbClr val="353535"/>
                    </a:gs>
                  </a:gsLst>
                  <a:lin ang="5400000" scaled="0"/>
                </a:gradFill>
                <a:latin typeface="Segoe UI Light"/>
              </a:rPr>
              <a:t>Serverless, the platform for next gen apps </a:t>
            </a:r>
          </a:p>
        </p:txBody>
      </p:sp>
      <p:sp>
        <p:nvSpPr>
          <p:cNvPr id="119" name="Title 1">
            <a:extLst>
              <a:ext uri="{FF2B5EF4-FFF2-40B4-BE49-F238E27FC236}">
                <a16:creationId xmlns:a16="http://schemas.microsoft.com/office/drawing/2014/main" id="{614DD8F0-91B4-4997-9BE5-2DB29A5948EB}"/>
              </a:ext>
            </a:extLst>
          </p:cNvPr>
          <p:cNvSpPr txBox="1">
            <a:spLocks/>
          </p:cNvSpPr>
          <p:nvPr/>
        </p:nvSpPr>
        <p:spPr>
          <a:xfrm>
            <a:off x="3755413" y="6593353"/>
            <a:ext cx="4842086" cy="329701"/>
          </a:xfrm>
          <a:prstGeom prst="rect">
            <a:avLst/>
          </a:prstGeom>
        </p:spPr>
        <p:txBody>
          <a:bodyPr vert="horz" lIns="93260" tIns="46630" rIns="93260" bIns="4663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r>
              <a:rPr lang="en-US" sz="2244">
                <a:solidFill>
                  <a:prstClr val="black"/>
                </a:solidFill>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296543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80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42" presetClass="path" presetSubtype="0" decel="100000" fill="hold" grpId="1" nodeType="withEffect">
                                  <p:stCondLst>
                                    <p:cond delay="500"/>
                                  </p:stCondLst>
                                  <p:childTnLst>
                                    <p:animMotion origin="layout" path="M 4.16667E-7 -1.48148E-6 L 4.16667E-7 0.04352 " pathEditMode="relative" rAng="0" ptsTypes="AA">
                                      <p:cBhvr>
                                        <p:cTn id="17" dur="500" spd="-100000" fill="hold"/>
                                        <p:tgtEl>
                                          <p:spTgt spid="72"/>
                                        </p:tgtEl>
                                        <p:attrNameLst>
                                          <p:attrName>ppt_x</p:attrName>
                                          <p:attrName>ppt_y</p:attrName>
                                        </p:attrNameLst>
                                      </p:cBhvr>
                                      <p:rCtr x="0" y="2176"/>
                                    </p:animMotion>
                                  </p:childTnLst>
                                </p:cTn>
                              </p:par>
                            </p:childTnLst>
                          </p:cTn>
                        </p:par>
                        <p:par>
                          <p:cTn id="18" fill="hold">
                            <p:stCondLst>
                              <p:cond delay="1300"/>
                            </p:stCondLst>
                            <p:childTnLst>
                              <p:par>
                                <p:cTn id="19" presetID="53" presetClass="entr" presetSubtype="16" fill="hold" nodeType="afterEffect">
                                  <p:stCondLst>
                                    <p:cond delay="0"/>
                                  </p:stCondLst>
                                  <p:childTnLst>
                                    <p:set>
                                      <p:cBhvr>
                                        <p:cTn id="20" dur="1" fill="hold">
                                          <p:stCondLst>
                                            <p:cond delay="0"/>
                                          </p:stCondLst>
                                        </p:cTn>
                                        <p:tgtEl>
                                          <p:spTgt spid="221"/>
                                        </p:tgtEl>
                                        <p:attrNameLst>
                                          <p:attrName>style.visibility</p:attrName>
                                        </p:attrNameLst>
                                      </p:cBhvr>
                                      <p:to>
                                        <p:strVal val="visible"/>
                                      </p:to>
                                    </p:set>
                                    <p:anim calcmode="lin" valueType="num">
                                      <p:cBhvr>
                                        <p:cTn id="21" dur="500" fill="hold"/>
                                        <p:tgtEl>
                                          <p:spTgt spid="221"/>
                                        </p:tgtEl>
                                        <p:attrNameLst>
                                          <p:attrName>ppt_w</p:attrName>
                                        </p:attrNameLst>
                                      </p:cBhvr>
                                      <p:tavLst>
                                        <p:tav tm="0">
                                          <p:val>
                                            <p:fltVal val="0"/>
                                          </p:val>
                                        </p:tav>
                                        <p:tav tm="100000">
                                          <p:val>
                                            <p:strVal val="#ppt_w"/>
                                          </p:val>
                                        </p:tav>
                                      </p:tavLst>
                                    </p:anim>
                                    <p:anim calcmode="lin" valueType="num">
                                      <p:cBhvr>
                                        <p:cTn id="22" dur="500" fill="hold"/>
                                        <p:tgtEl>
                                          <p:spTgt spid="221"/>
                                        </p:tgtEl>
                                        <p:attrNameLst>
                                          <p:attrName>ppt_h</p:attrName>
                                        </p:attrNameLst>
                                      </p:cBhvr>
                                      <p:tavLst>
                                        <p:tav tm="0">
                                          <p:val>
                                            <p:fltVal val="0"/>
                                          </p:val>
                                        </p:tav>
                                        <p:tav tm="100000">
                                          <p:val>
                                            <p:strVal val="#ppt_h"/>
                                          </p:val>
                                        </p:tav>
                                      </p:tavLst>
                                    </p:anim>
                                    <p:animEffect transition="in" filter="fade">
                                      <p:cBhvr>
                                        <p:cTn id="23" dur="500"/>
                                        <p:tgtEl>
                                          <p:spTgt spid="2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0"/>
                                        </p:tgtEl>
                                        <p:attrNameLst>
                                          <p:attrName>style.visibility</p:attrName>
                                        </p:attrNameLst>
                                      </p:cBhvr>
                                      <p:to>
                                        <p:strVal val="visible"/>
                                      </p:to>
                                    </p:set>
                                    <p:animEffect transition="in" filter="fade">
                                      <p:cBhvr>
                                        <p:cTn id="26" dur="650"/>
                                        <p:tgtEl>
                                          <p:spTgt spid="140"/>
                                        </p:tgtEl>
                                      </p:cBhvr>
                                    </p:animEffect>
                                  </p:childTnLst>
                                </p:cTn>
                              </p:par>
                              <p:par>
                                <p:cTn id="27" presetID="42" presetClass="path" presetSubtype="0" decel="100000" fill="hold" grpId="1" nodeType="withEffect">
                                  <p:stCondLst>
                                    <p:cond delay="0"/>
                                  </p:stCondLst>
                                  <p:childTnLst>
                                    <p:animMotion origin="layout" path="M -4.70258E-6 -4.61189E-6 L -4.70258E-6 0.04358 " pathEditMode="relative" rAng="0" ptsTypes="AA">
                                      <p:cBhvr>
                                        <p:cTn id="28" dur="650" spd="-100000" fill="hold"/>
                                        <p:tgtEl>
                                          <p:spTgt spid="140"/>
                                        </p:tgtEl>
                                        <p:attrNameLst>
                                          <p:attrName>ppt_x</p:attrName>
                                          <p:attrName>ppt_y</p:attrName>
                                        </p:attrNameLst>
                                      </p:cBhvr>
                                      <p:rCtr x="0" y="2179"/>
                                    </p:animMotion>
                                  </p:childTnLst>
                                </p:cTn>
                              </p:par>
                              <p:par>
                                <p:cTn id="29" presetID="53" presetClass="entr" presetSubtype="16" fill="hold" nodeType="withEffect">
                                  <p:stCondLst>
                                    <p:cond delay="50"/>
                                  </p:stCondLst>
                                  <p:childTnLst>
                                    <p:set>
                                      <p:cBhvr>
                                        <p:cTn id="30" dur="1" fill="hold">
                                          <p:stCondLst>
                                            <p:cond delay="0"/>
                                          </p:stCondLst>
                                        </p:cTn>
                                        <p:tgtEl>
                                          <p:spTgt spid="161"/>
                                        </p:tgtEl>
                                        <p:attrNameLst>
                                          <p:attrName>style.visibility</p:attrName>
                                        </p:attrNameLst>
                                      </p:cBhvr>
                                      <p:to>
                                        <p:strVal val="visible"/>
                                      </p:to>
                                    </p:set>
                                    <p:anim calcmode="lin" valueType="num">
                                      <p:cBhvr>
                                        <p:cTn id="31" dur="500" fill="hold"/>
                                        <p:tgtEl>
                                          <p:spTgt spid="161"/>
                                        </p:tgtEl>
                                        <p:attrNameLst>
                                          <p:attrName>ppt_w</p:attrName>
                                        </p:attrNameLst>
                                      </p:cBhvr>
                                      <p:tavLst>
                                        <p:tav tm="0">
                                          <p:val>
                                            <p:fltVal val="0"/>
                                          </p:val>
                                        </p:tav>
                                        <p:tav tm="100000">
                                          <p:val>
                                            <p:strVal val="#ppt_w"/>
                                          </p:val>
                                        </p:tav>
                                      </p:tavLst>
                                    </p:anim>
                                    <p:anim calcmode="lin" valueType="num">
                                      <p:cBhvr>
                                        <p:cTn id="32" dur="500" fill="hold"/>
                                        <p:tgtEl>
                                          <p:spTgt spid="161"/>
                                        </p:tgtEl>
                                        <p:attrNameLst>
                                          <p:attrName>ppt_h</p:attrName>
                                        </p:attrNameLst>
                                      </p:cBhvr>
                                      <p:tavLst>
                                        <p:tav tm="0">
                                          <p:val>
                                            <p:fltVal val="0"/>
                                          </p:val>
                                        </p:tav>
                                        <p:tav tm="100000">
                                          <p:val>
                                            <p:strVal val="#ppt_h"/>
                                          </p:val>
                                        </p:tav>
                                      </p:tavLst>
                                    </p:anim>
                                    <p:animEffect transition="in" filter="fade">
                                      <p:cBhvr>
                                        <p:cTn id="33" dur="500"/>
                                        <p:tgtEl>
                                          <p:spTgt spid="161"/>
                                        </p:tgtEl>
                                      </p:cBhvr>
                                    </p:animEffect>
                                  </p:childTnLst>
                                </p:cTn>
                              </p:par>
                              <p:par>
                                <p:cTn id="34" presetID="53" presetClass="entr" presetSubtype="16" fill="hold" nodeType="withEffect">
                                  <p:stCondLst>
                                    <p:cond delay="100"/>
                                  </p:stCondLst>
                                  <p:childTnLst>
                                    <p:set>
                                      <p:cBhvr>
                                        <p:cTn id="35" dur="1" fill="hold">
                                          <p:stCondLst>
                                            <p:cond delay="0"/>
                                          </p:stCondLst>
                                        </p:cTn>
                                        <p:tgtEl>
                                          <p:spTgt spid="171"/>
                                        </p:tgtEl>
                                        <p:attrNameLst>
                                          <p:attrName>style.visibility</p:attrName>
                                        </p:attrNameLst>
                                      </p:cBhvr>
                                      <p:to>
                                        <p:strVal val="visible"/>
                                      </p:to>
                                    </p:set>
                                    <p:anim calcmode="lin" valueType="num">
                                      <p:cBhvr>
                                        <p:cTn id="36" dur="500" fill="hold"/>
                                        <p:tgtEl>
                                          <p:spTgt spid="171"/>
                                        </p:tgtEl>
                                        <p:attrNameLst>
                                          <p:attrName>ppt_w</p:attrName>
                                        </p:attrNameLst>
                                      </p:cBhvr>
                                      <p:tavLst>
                                        <p:tav tm="0">
                                          <p:val>
                                            <p:fltVal val="0"/>
                                          </p:val>
                                        </p:tav>
                                        <p:tav tm="100000">
                                          <p:val>
                                            <p:strVal val="#ppt_w"/>
                                          </p:val>
                                        </p:tav>
                                      </p:tavLst>
                                    </p:anim>
                                    <p:anim calcmode="lin" valueType="num">
                                      <p:cBhvr>
                                        <p:cTn id="37" dur="500" fill="hold"/>
                                        <p:tgtEl>
                                          <p:spTgt spid="171"/>
                                        </p:tgtEl>
                                        <p:attrNameLst>
                                          <p:attrName>ppt_h</p:attrName>
                                        </p:attrNameLst>
                                      </p:cBhvr>
                                      <p:tavLst>
                                        <p:tav tm="0">
                                          <p:val>
                                            <p:fltVal val="0"/>
                                          </p:val>
                                        </p:tav>
                                        <p:tav tm="100000">
                                          <p:val>
                                            <p:strVal val="#ppt_h"/>
                                          </p:val>
                                        </p:tav>
                                      </p:tavLst>
                                    </p:anim>
                                    <p:animEffect transition="in" filter="fade">
                                      <p:cBhvr>
                                        <p:cTn id="38" dur="500"/>
                                        <p:tgtEl>
                                          <p:spTgt spid="171"/>
                                        </p:tgtEl>
                                      </p:cBhvr>
                                    </p:animEffect>
                                  </p:childTnLst>
                                </p:cTn>
                              </p:par>
                              <p:par>
                                <p:cTn id="39" presetID="53" presetClass="entr" presetSubtype="16" fill="hold" nodeType="withEffect">
                                  <p:stCondLst>
                                    <p:cond delay="150"/>
                                  </p:stCondLst>
                                  <p:childTnLst>
                                    <p:set>
                                      <p:cBhvr>
                                        <p:cTn id="40" dur="1" fill="hold">
                                          <p:stCondLst>
                                            <p:cond delay="0"/>
                                          </p:stCondLst>
                                        </p:cTn>
                                        <p:tgtEl>
                                          <p:spTgt spid="191"/>
                                        </p:tgtEl>
                                        <p:attrNameLst>
                                          <p:attrName>style.visibility</p:attrName>
                                        </p:attrNameLst>
                                      </p:cBhvr>
                                      <p:to>
                                        <p:strVal val="visible"/>
                                      </p:to>
                                    </p:set>
                                    <p:anim calcmode="lin" valueType="num">
                                      <p:cBhvr>
                                        <p:cTn id="41" dur="500" fill="hold"/>
                                        <p:tgtEl>
                                          <p:spTgt spid="191"/>
                                        </p:tgtEl>
                                        <p:attrNameLst>
                                          <p:attrName>ppt_w</p:attrName>
                                        </p:attrNameLst>
                                      </p:cBhvr>
                                      <p:tavLst>
                                        <p:tav tm="0">
                                          <p:val>
                                            <p:fltVal val="0"/>
                                          </p:val>
                                        </p:tav>
                                        <p:tav tm="100000">
                                          <p:val>
                                            <p:strVal val="#ppt_w"/>
                                          </p:val>
                                        </p:tav>
                                      </p:tavLst>
                                    </p:anim>
                                    <p:anim calcmode="lin" valueType="num">
                                      <p:cBhvr>
                                        <p:cTn id="42" dur="500" fill="hold"/>
                                        <p:tgtEl>
                                          <p:spTgt spid="191"/>
                                        </p:tgtEl>
                                        <p:attrNameLst>
                                          <p:attrName>ppt_h</p:attrName>
                                        </p:attrNameLst>
                                      </p:cBhvr>
                                      <p:tavLst>
                                        <p:tav tm="0">
                                          <p:val>
                                            <p:fltVal val="0"/>
                                          </p:val>
                                        </p:tav>
                                        <p:tav tm="100000">
                                          <p:val>
                                            <p:strVal val="#ppt_h"/>
                                          </p:val>
                                        </p:tav>
                                      </p:tavLst>
                                    </p:anim>
                                    <p:animEffect transition="in" filter="fade">
                                      <p:cBhvr>
                                        <p:cTn id="43" dur="500"/>
                                        <p:tgtEl>
                                          <p:spTgt spid="191"/>
                                        </p:tgtEl>
                                      </p:cBhvr>
                                    </p:animEffect>
                                  </p:childTnLst>
                                </p:cTn>
                              </p:par>
                              <p:par>
                                <p:cTn id="44" presetID="53" presetClass="entr" presetSubtype="16" fill="hold" nodeType="withEffect">
                                  <p:stCondLst>
                                    <p:cond delay="200"/>
                                  </p:stCondLst>
                                  <p:childTnLst>
                                    <p:set>
                                      <p:cBhvr>
                                        <p:cTn id="45" dur="1" fill="hold">
                                          <p:stCondLst>
                                            <p:cond delay="0"/>
                                          </p:stCondLst>
                                        </p:cTn>
                                        <p:tgtEl>
                                          <p:spTgt spid="181"/>
                                        </p:tgtEl>
                                        <p:attrNameLst>
                                          <p:attrName>style.visibility</p:attrName>
                                        </p:attrNameLst>
                                      </p:cBhvr>
                                      <p:to>
                                        <p:strVal val="visible"/>
                                      </p:to>
                                    </p:set>
                                    <p:anim calcmode="lin" valueType="num">
                                      <p:cBhvr>
                                        <p:cTn id="46" dur="500" fill="hold"/>
                                        <p:tgtEl>
                                          <p:spTgt spid="181"/>
                                        </p:tgtEl>
                                        <p:attrNameLst>
                                          <p:attrName>ppt_w</p:attrName>
                                        </p:attrNameLst>
                                      </p:cBhvr>
                                      <p:tavLst>
                                        <p:tav tm="0">
                                          <p:val>
                                            <p:fltVal val="0"/>
                                          </p:val>
                                        </p:tav>
                                        <p:tav tm="100000">
                                          <p:val>
                                            <p:strVal val="#ppt_w"/>
                                          </p:val>
                                        </p:tav>
                                      </p:tavLst>
                                    </p:anim>
                                    <p:anim calcmode="lin" valueType="num">
                                      <p:cBhvr>
                                        <p:cTn id="47" dur="500" fill="hold"/>
                                        <p:tgtEl>
                                          <p:spTgt spid="181"/>
                                        </p:tgtEl>
                                        <p:attrNameLst>
                                          <p:attrName>ppt_h</p:attrName>
                                        </p:attrNameLst>
                                      </p:cBhvr>
                                      <p:tavLst>
                                        <p:tav tm="0">
                                          <p:val>
                                            <p:fltVal val="0"/>
                                          </p:val>
                                        </p:tav>
                                        <p:tav tm="100000">
                                          <p:val>
                                            <p:strVal val="#ppt_h"/>
                                          </p:val>
                                        </p:tav>
                                      </p:tavLst>
                                    </p:anim>
                                    <p:animEffect transition="in" filter="fade">
                                      <p:cBhvr>
                                        <p:cTn id="48" dur="500"/>
                                        <p:tgtEl>
                                          <p:spTgt spid="181"/>
                                        </p:tgtEl>
                                      </p:cBhvr>
                                    </p:animEffect>
                                  </p:childTnLst>
                                </p:cTn>
                              </p:par>
                              <p:par>
                                <p:cTn id="49" presetID="53" presetClass="entr" presetSubtype="16" fill="hold" nodeType="withEffect">
                                  <p:stCondLst>
                                    <p:cond delay="250"/>
                                  </p:stCondLst>
                                  <p:childTnLst>
                                    <p:set>
                                      <p:cBhvr>
                                        <p:cTn id="50" dur="1" fill="hold">
                                          <p:stCondLst>
                                            <p:cond delay="0"/>
                                          </p:stCondLst>
                                        </p:cTn>
                                        <p:tgtEl>
                                          <p:spTgt spid="201"/>
                                        </p:tgtEl>
                                        <p:attrNameLst>
                                          <p:attrName>style.visibility</p:attrName>
                                        </p:attrNameLst>
                                      </p:cBhvr>
                                      <p:to>
                                        <p:strVal val="visible"/>
                                      </p:to>
                                    </p:set>
                                    <p:anim calcmode="lin" valueType="num">
                                      <p:cBhvr>
                                        <p:cTn id="51" dur="500" fill="hold"/>
                                        <p:tgtEl>
                                          <p:spTgt spid="201"/>
                                        </p:tgtEl>
                                        <p:attrNameLst>
                                          <p:attrName>ppt_w</p:attrName>
                                        </p:attrNameLst>
                                      </p:cBhvr>
                                      <p:tavLst>
                                        <p:tav tm="0">
                                          <p:val>
                                            <p:fltVal val="0"/>
                                          </p:val>
                                        </p:tav>
                                        <p:tav tm="100000">
                                          <p:val>
                                            <p:strVal val="#ppt_w"/>
                                          </p:val>
                                        </p:tav>
                                      </p:tavLst>
                                    </p:anim>
                                    <p:anim calcmode="lin" valueType="num">
                                      <p:cBhvr>
                                        <p:cTn id="52" dur="500" fill="hold"/>
                                        <p:tgtEl>
                                          <p:spTgt spid="201"/>
                                        </p:tgtEl>
                                        <p:attrNameLst>
                                          <p:attrName>ppt_h</p:attrName>
                                        </p:attrNameLst>
                                      </p:cBhvr>
                                      <p:tavLst>
                                        <p:tav tm="0">
                                          <p:val>
                                            <p:fltVal val="0"/>
                                          </p:val>
                                        </p:tav>
                                        <p:tav tm="100000">
                                          <p:val>
                                            <p:strVal val="#ppt_h"/>
                                          </p:val>
                                        </p:tav>
                                      </p:tavLst>
                                    </p:anim>
                                    <p:animEffect transition="in" filter="fade">
                                      <p:cBhvr>
                                        <p:cTn id="53" dur="500"/>
                                        <p:tgtEl>
                                          <p:spTgt spid="201"/>
                                        </p:tgtEl>
                                      </p:cBhvr>
                                    </p:animEffect>
                                  </p:childTnLst>
                                </p:cTn>
                              </p:par>
                              <p:par>
                                <p:cTn id="54" presetID="53" presetClass="entr" presetSubtype="16" fill="hold" nodeType="withEffect">
                                  <p:stCondLst>
                                    <p:cond delay="300"/>
                                  </p:stCondLst>
                                  <p:childTnLst>
                                    <p:set>
                                      <p:cBhvr>
                                        <p:cTn id="55" dur="1" fill="hold">
                                          <p:stCondLst>
                                            <p:cond delay="0"/>
                                          </p:stCondLst>
                                        </p:cTn>
                                        <p:tgtEl>
                                          <p:spTgt spid="141"/>
                                        </p:tgtEl>
                                        <p:attrNameLst>
                                          <p:attrName>style.visibility</p:attrName>
                                        </p:attrNameLst>
                                      </p:cBhvr>
                                      <p:to>
                                        <p:strVal val="visible"/>
                                      </p:to>
                                    </p:set>
                                    <p:anim calcmode="lin" valueType="num">
                                      <p:cBhvr>
                                        <p:cTn id="56" dur="500" fill="hold"/>
                                        <p:tgtEl>
                                          <p:spTgt spid="141"/>
                                        </p:tgtEl>
                                        <p:attrNameLst>
                                          <p:attrName>ppt_w</p:attrName>
                                        </p:attrNameLst>
                                      </p:cBhvr>
                                      <p:tavLst>
                                        <p:tav tm="0">
                                          <p:val>
                                            <p:fltVal val="0"/>
                                          </p:val>
                                        </p:tav>
                                        <p:tav tm="100000">
                                          <p:val>
                                            <p:strVal val="#ppt_w"/>
                                          </p:val>
                                        </p:tav>
                                      </p:tavLst>
                                    </p:anim>
                                    <p:anim calcmode="lin" valueType="num">
                                      <p:cBhvr>
                                        <p:cTn id="57" dur="500" fill="hold"/>
                                        <p:tgtEl>
                                          <p:spTgt spid="141"/>
                                        </p:tgtEl>
                                        <p:attrNameLst>
                                          <p:attrName>ppt_h</p:attrName>
                                        </p:attrNameLst>
                                      </p:cBhvr>
                                      <p:tavLst>
                                        <p:tav tm="0">
                                          <p:val>
                                            <p:fltVal val="0"/>
                                          </p:val>
                                        </p:tav>
                                        <p:tav tm="100000">
                                          <p:val>
                                            <p:strVal val="#ppt_h"/>
                                          </p:val>
                                        </p:tav>
                                      </p:tavLst>
                                    </p:anim>
                                    <p:animEffect transition="in" filter="fade">
                                      <p:cBhvr>
                                        <p:cTn id="58" dur="500"/>
                                        <p:tgtEl>
                                          <p:spTgt spid="141"/>
                                        </p:tgtEl>
                                      </p:cBhvr>
                                    </p:animEffect>
                                  </p:childTnLst>
                                </p:cTn>
                              </p:par>
                              <p:par>
                                <p:cTn id="59" presetID="53" presetClass="entr" presetSubtype="16" fill="hold" nodeType="withEffect">
                                  <p:stCondLst>
                                    <p:cond delay="350"/>
                                  </p:stCondLst>
                                  <p:childTnLst>
                                    <p:set>
                                      <p:cBhvr>
                                        <p:cTn id="60" dur="1" fill="hold">
                                          <p:stCondLst>
                                            <p:cond delay="0"/>
                                          </p:stCondLst>
                                        </p:cTn>
                                        <p:tgtEl>
                                          <p:spTgt spid="151"/>
                                        </p:tgtEl>
                                        <p:attrNameLst>
                                          <p:attrName>style.visibility</p:attrName>
                                        </p:attrNameLst>
                                      </p:cBhvr>
                                      <p:to>
                                        <p:strVal val="visible"/>
                                      </p:to>
                                    </p:set>
                                    <p:anim calcmode="lin" valueType="num">
                                      <p:cBhvr>
                                        <p:cTn id="61" dur="500" fill="hold"/>
                                        <p:tgtEl>
                                          <p:spTgt spid="151"/>
                                        </p:tgtEl>
                                        <p:attrNameLst>
                                          <p:attrName>ppt_w</p:attrName>
                                        </p:attrNameLst>
                                      </p:cBhvr>
                                      <p:tavLst>
                                        <p:tav tm="0">
                                          <p:val>
                                            <p:fltVal val="0"/>
                                          </p:val>
                                        </p:tav>
                                        <p:tav tm="100000">
                                          <p:val>
                                            <p:strVal val="#ppt_w"/>
                                          </p:val>
                                        </p:tav>
                                      </p:tavLst>
                                    </p:anim>
                                    <p:anim calcmode="lin" valueType="num">
                                      <p:cBhvr>
                                        <p:cTn id="62" dur="500" fill="hold"/>
                                        <p:tgtEl>
                                          <p:spTgt spid="151"/>
                                        </p:tgtEl>
                                        <p:attrNameLst>
                                          <p:attrName>ppt_h</p:attrName>
                                        </p:attrNameLst>
                                      </p:cBhvr>
                                      <p:tavLst>
                                        <p:tav tm="0">
                                          <p:val>
                                            <p:fltVal val="0"/>
                                          </p:val>
                                        </p:tav>
                                        <p:tav tm="100000">
                                          <p:val>
                                            <p:strVal val="#ppt_h"/>
                                          </p:val>
                                        </p:tav>
                                      </p:tavLst>
                                    </p:anim>
                                    <p:animEffect transition="in" filter="fade">
                                      <p:cBhvr>
                                        <p:cTn id="63" dur="500"/>
                                        <p:tgtEl>
                                          <p:spTgt spid="151"/>
                                        </p:tgtEl>
                                      </p:cBhvr>
                                    </p:animEffect>
                                  </p:childTnLst>
                                </p:cTn>
                              </p:par>
                              <p:par>
                                <p:cTn id="64" presetID="53" presetClass="entr" presetSubtype="16" fill="hold" nodeType="withEffect">
                                  <p:stCondLst>
                                    <p:cond delay="400"/>
                                  </p:stCondLst>
                                  <p:childTnLst>
                                    <p:set>
                                      <p:cBhvr>
                                        <p:cTn id="65" dur="1" fill="hold">
                                          <p:stCondLst>
                                            <p:cond delay="0"/>
                                          </p:stCondLst>
                                        </p:cTn>
                                        <p:tgtEl>
                                          <p:spTgt spid="211"/>
                                        </p:tgtEl>
                                        <p:attrNameLst>
                                          <p:attrName>style.visibility</p:attrName>
                                        </p:attrNameLst>
                                      </p:cBhvr>
                                      <p:to>
                                        <p:strVal val="visible"/>
                                      </p:to>
                                    </p:set>
                                    <p:anim calcmode="lin" valueType="num">
                                      <p:cBhvr>
                                        <p:cTn id="66" dur="500" fill="hold"/>
                                        <p:tgtEl>
                                          <p:spTgt spid="211"/>
                                        </p:tgtEl>
                                        <p:attrNameLst>
                                          <p:attrName>ppt_w</p:attrName>
                                        </p:attrNameLst>
                                      </p:cBhvr>
                                      <p:tavLst>
                                        <p:tav tm="0">
                                          <p:val>
                                            <p:fltVal val="0"/>
                                          </p:val>
                                        </p:tav>
                                        <p:tav tm="100000">
                                          <p:val>
                                            <p:strVal val="#ppt_w"/>
                                          </p:val>
                                        </p:tav>
                                      </p:tavLst>
                                    </p:anim>
                                    <p:anim calcmode="lin" valueType="num">
                                      <p:cBhvr>
                                        <p:cTn id="67" dur="500" fill="hold"/>
                                        <p:tgtEl>
                                          <p:spTgt spid="211"/>
                                        </p:tgtEl>
                                        <p:attrNameLst>
                                          <p:attrName>ppt_h</p:attrName>
                                        </p:attrNameLst>
                                      </p:cBhvr>
                                      <p:tavLst>
                                        <p:tav tm="0">
                                          <p:val>
                                            <p:fltVal val="0"/>
                                          </p:val>
                                        </p:tav>
                                        <p:tav tm="100000">
                                          <p:val>
                                            <p:strVal val="#ppt_h"/>
                                          </p:val>
                                        </p:tav>
                                      </p:tavLst>
                                    </p:anim>
                                    <p:animEffect transition="in" filter="fade">
                                      <p:cBhvr>
                                        <p:cTn id="68" dur="500"/>
                                        <p:tgtEl>
                                          <p:spTgt spid="211"/>
                                        </p:tgtEl>
                                      </p:cBhvr>
                                    </p:animEffect>
                                  </p:childTnLst>
                                </p:cTn>
                              </p:par>
                              <p:par>
                                <p:cTn id="69" presetID="10" presetClass="entr" presetSubtype="0" fill="hold" grpId="0" nodeType="withEffect">
                                  <p:stCondLst>
                                    <p:cond delay="650"/>
                                  </p:stCondLst>
                                  <p:childTnLst>
                                    <p:set>
                                      <p:cBhvr>
                                        <p:cTn id="70" dur="1" fill="hold">
                                          <p:stCondLst>
                                            <p:cond delay="0"/>
                                          </p:stCondLst>
                                        </p:cTn>
                                        <p:tgtEl>
                                          <p:spTgt spid="118"/>
                                        </p:tgtEl>
                                        <p:attrNameLst>
                                          <p:attrName>style.visibility</p:attrName>
                                        </p:attrNameLst>
                                      </p:cBhvr>
                                      <p:to>
                                        <p:strVal val="visible"/>
                                      </p:to>
                                    </p:set>
                                    <p:animEffect transition="in" filter="fade">
                                      <p:cBhvr>
                                        <p:cTn id="71" dur="500"/>
                                        <p:tgtEl>
                                          <p:spTgt spid="118"/>
                                        </p:tgtEl>
                                      </p:cBhvr>
                                    </p:animEffect>
                                  </p:childTnLst>
                                </p:cTn>
                              </p:par>
                              <p:par>
                                <p:cTn id="72" presetID="42" presetClass="path" presetSubtype="0" decel="100000" fill="hold" grpId="1" nodeType="withEffect">
                                  <p:stCondLst>
                                    <p:cond delay="650"/>
                                  </p:stCondLst>
                                  <p:childTnLst>
                                    <p:animMotion origin="layout" path="M 1.45833E-6 -4.44444E-6 L 0.03672 -4.44444E-6 " pathEditMode="relative" rAng="0" ptsTypes="AA">
                                      <p:cBhvr>
                                        <p:cTn id="73"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2" grpId="0"/>
      <p:bldP spid="72" grpId="1"/>
      <p:bldP spid="140" grpId="0"/>
      <p:bldP spid="140" grpId="1"/>
      <p:bldP spid="118" grpId="0"/>
      <p:bldP spid="118"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is “</a:t>
            </a:r>
            <a:r>
              <a:rPr lang="en-US" err="1"/>
              <a:t>serverless</a:t>
            </a:r>
            <a:r>
              <a:rPr lang="en-US"/>
              <a:t>”</a:t>
            </a:r>
          </a:p>
        </p:txBody>
      </p:sp>
      <p:grpSp>
        <p:nvGrpSpPr>
          <p:cNvPr id="203" name="Group 202"/>
          <p:cNvGrpSpPr/>
          <p:nvPr/>
        </p:nvGrpSpPr>
        <p:grpSpPr>
          <a:xfrm>
            <a:off x="3937325" y="1212849"/>
            <a:ext cx="4275801" cy="5277340"/>
            <a:chOff x="4158354" y="1189176"/>
            <a:chExt cx="4192342" cy="5174332"/>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17046"/>
            </a:xfrm>
            <a:prstGeom prst="rect">
              <a:avLst/>
            </a:prstGeom>
            <a:noFill/>
          </p:spPr>
          <p:txBody>
            <a:bodyPr wrap="square" lIns="93260" tIns="149217" rIns="186521" bIns="149217" rtlCol="0">
              <a:spAutoFit/>
            </a:bodyPr>
            <a:lstStyle/>
            <a:p>
              <a:pPr algn="ctr">
                <a:lnSpc>
                  <a:spcPct val="90000"/>
                </a:lnSpc>
                <a:spcAft>
                  <a:spcPts val="1224"/>
                </a:spcAft>
              </a:pPr>
              <a:r>
                <a:rPr lang="en-US" sz="2244">
                  <a:solidFill>
                    <a:schemeClr val="tx2"/>
                  </a:solidFill>
                  <a:latin typeface="+mj-lt"/>
                  <a:cs typeface="Segoe UI"/>
                </a:rPr>
                <a:t>Event-driven scale</a:t>
              </a:r>
            </a:p>
          </p:txBody>
        </p:sp>
      </p:grpSp>
      <p:grpSp>
        <p:nvGrpSpPr>
          <p:cNvPr id="204" name="Group 203"/>
          <p:cNvGrpSpPr/>
          <p:nvPr/>
        </p:nvGrpSpPr>
        <p:grpSpPr>
          <a:xfrm>
            <a:off x="7719307" y="857386"/>
            <a:ext cx="4986727" cy="5632803"/>
            <a:chOff x="7567771" y="840651"/>
            <a:chExt cx="4889392" cy="5522857"/>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17046"/>
            </a:xfrm>
            <a:prstGeom prst="rect">
              <a:avLst/>
            </a:prstGeom>
            <a:noFill/>
          </p:spPr>
          <p:txBody>
            <a:bodyPr wrap="square" lIns="93260" tIns="149217" rIns="186521" bIns="149217" rtlCol="0">
              <a:spAutoFit/>
            </a:bodyPr>
            <a:lstStyle/>
            <a:p>
              <a:pPr algn="ctr">
                <a:lnSpc>
                  <a:spcPct val="90000"/>
                </a:lnSpc>
                <a:spcAft>
                  <a:spcPts val="1224"/>
                </a:spcAft>
              </a:pPr>
              <a:r>
                <a:rPr lang="en-US" sz="2244">
                  <a:solidFill>
                    <a:schemeClr val="tx2"/>
                  </a:solidFill>
                  <a:latin typeface="+mj-lt"/>
                  <a:cs typeface="Segoe UI"/>
                </a:rPr>
                <a:t>Sub-second billing</a:t>
              </a:r>
            </a:p>
          </p:txBody>
        </p:sp>
      </p:grpSp>
      <p:grpSp>
        <p:nvGrpSpPr>
          <p:cNvPr id="202" name="Group 201"/>
          <p:cNvGrpSpPr/>
          <p:nvPr/>
        </p:nvGrpSpPr>
        <p:grpSpPr>
          <a:xfrm>
            <a:off x="842613" y="795046"/>
            <a:ext cx="2611289" cy="5695143"/>
            <a:chOff x="825302" y="779528"/>
            <a:chExt cx="2560320" cy="5583980"/>
          </a:xfrm>
        </p:grpSpPr>
        <p:sp>
          <p:nvSpPr>
            <p:cNvPr id="60" name="TextBox 59"/>
            <p:cNvSpPr txBox="1"/>
            <p:nvPr/>
          </p:nvSpPr>
          <p:spPr>
            <a:xfrm>
              <a:off x="1300172" y="5446462"/>
              <a:ext cx="1828800" cy="917046"/>
            </a:xfrm>
            <a:prstGeom prst="rect">
              <a:avLst/>
            </a:prstGeom>
            <a:noFill/>
          </p:spPr>
          <p:txBody>
            <a:bodyPr wrap="square" lIns="93260" tIns="149217" rIns="186521" bIns="149217" rtlCol="0">
              <a:spAutoFit/>
            </a:bodyPr>
            <a:lstStyle/>
            <a:p>
              <a:pPr algn="ctr">
                <a:lnSpc>
                  <a:spcPct val="90000"/>
                </a:lnSpc>
                <a:spcAft>
                  <a:spcPts val="1224"/>
                </a:spcAft>
              </a:pPr>
              <a:r>
                <a:rPr lang="en-US" sz="2244">
                  <a:solidFill>
                    <a:schemeClr val="tx2"/>
                  </a:solidFill>
                  <a:latin typeface="+mj-lt"/>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147846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“serverless”</a:t>
            </a:r>
          </a:p>
        </p:txBody>
      </p:sp>
      <p:grpSp>
        <p:nvGrpSpPr>
          <p:cNvPr id="174" name="Group 173"/>
          <p:cNvGrpSpPr/>
          <p:nvPr/>
        </p:nvGrpSpPr>
        <p:grpSpPr>
          <a:xfrm>
            <a:off x="7986846" y="1483559"/>
            <a:ext cx="4176514" cy="4638029"/>
            <a:chOff x="7830087" y="1454603"/>
            <a:chExt cx="4094993" cy="4547502"/>
          </a:xfrm>
        </p:grpSpPr>
        <p:sp>
          <p:nvSpPr>
            <p:cNvPr id="8" name="TextBox 7"/>
            <p:cNvSpPr txBox="1"/>
            <p:nvPr/>
          </p:nvSpPr>
          <p:spPr>
            <a:xfrm>
              <a:off x="8963184" y="5401914"/>
              <a:ext cx="1828800" cy="600191"/>
            </a:xfrm>
            <a:prstGeom prst="rect">
              <a:avLst/>
            </a:prstGeom>
            <a:noFill/>
          </p:spPr>
          <p:txBody>
            <a:bodyPr wrap="square" lIns="93260" tIns="149217" rIns="186521" bIns="149217" rtlCol="0">
              <a:spAutoFit/>
            </a:bodyPr>
            <a:lstStyle/>
            <a:p>
              <a:pPr algn="ctr">
                <a:lnSpc>
                  <a:spcPct val="90000"/>
                </a:lnSpc>
                <a:spcAft>
                  <a:spcPts val="1224"/>
                </a:spcAft>
              </a:pPr>
              <a:r>
                <a:rPr lang="en-US" sz="2244">
                  <a:solidFill>
                    <a:schemeClr val="tx2"/>
                  </a:solidFill>
                  <a:latin typeface="+mj-lt"/>
                  <a:cs typeface="Segoe UI"/>
                </a:rPr>
                <a:t>Manage less</a:t>
              </a:r>
            </a:p>
          </p:txBody>
        </p:sp>
        <p:pic>
          <p:nvPicPr>
            <p:cNvPr id="9" name="Picture 8"/>
            <p:cNvPicPr>
              <a:picLocks noChangeAspect="1"/>
            </p:cNvPicPr>
            <p:nvPr/>
          </p:nvPicPr>
          <p:blipFill>
            <a:blip r:embed="rId3"/>
            <a:stretch>
              <a:fillRect/>
            </a:stretch>
          </p:blipFill>
          <p:spPr>
            <a:xfrm>
              <a:off x="7830087" y="1454603"/>
              <a:ext cx="4094993" cy="4094993"/>
            </a:xfrm>
            <a:prstGeom prst="rect">
              <a:avLst/>
            </a:prstGeom>
          </p:spPr>
        </p:pic>
      </p:grpSp>
      <p:grpSp>
        <p:nvGrpSpPr>
          <p:cNvPr id="172" name="Group 171"/>
          <p:cNvGrpSpPr/>
          <p:nvPr/>
        </p:nvGrpSpPr>
        <p:grpSpPr>
          <a:xfrm>
            <a:off x="1001067" y="1676486"/>
            <a:ext cx="3354818" cy="4289669"/>
            <a:chOff x="980663" y="1643764"/>
            <a:chExt cx="3289336" cy="4205941"/>
          </a:xfrm>
        </p:grpSpPr>
        <p:sp>
          <p:nvSpPr>
            <p:cNvPr id="6" name="TextBox 5"/>
            <p:cNvSpPr txBox="1"/>
            <p:nvPr/>
          </p:nvSpPr>
          <p:spPr>
            <a:xfrm>
              <a:off x="1613240" y="5249514"/>
              <a:ext cx="2180183" cy="600191"/>
            </a:xfrm>
            <a:prstGeom prst="rect">
              <a:avLst/>
            </a:prstGeom>
            <a:noFill/>
          </p:spPr>
          <p:txBody>
            <a:bodyPr wrap="square" lIns="93260" tIns="149217" rIns="186521" bIns="149217" rtlCol="0">
              <a:spAutoFit/>
            </a:bodyPr>
            <a:lstStyle/>
            <a:p>
              <a:pPr algn="ctr">
                <a:lnSpc>
                  <a:spcPct val="90000"/>
                </a:lnSpc>
                <a:spcAft>
                  <a:spcPts val="1224"/>
                </a:spcAft>
              </a:pPr>
              <a:r>
                <a:rPr lang="en-US" sz="2244">
                  <a:solidFill>
                    <a:schemeClr val="tx2"/>
                  </a:solidFill>
                  <a:latin typeface="+mj-lt"/>
                  <a:cs typeface="Segoe UI"/>
                </a:rPr>
                <a:t>Micro-pricing</a:t>
              </a:r>
            </a:p>
          </p:txBody>
        </p:sp>
        <p:pic>
          <p:nvPicPr>
            <p:cNvPr id="10" name="Picture 9"/>
            <p:cNvPicPr>
              <a:picLocks noChangeAspect="1"/>
            </p:cNvPicPr>
            <p:nvPr/>
          </p:nvPicPr>
          <p:blipFill>
            <a:blip r:embed="rId4"/>
            <a:stretch>
              <a:fillRect/>
            </a:stretch>
          </p:blipFill>
          <p:spPr>
            <a:xfrm>
              <a:off x="980663" y="1643764"/>
              <a:ext cx="3289336" cy="3289336"/>
            </a:xfrm>
            <a:prstGeom prst="rect">
              <a:avLst/>
            </a:prstGeom>
          </p:spPr>
        </p:pic>
      </p:grpSp>
      <p:grpSp>
        <p:nvGrpSpPr>
          <p:cNvPr id="173" name="Group 172"/>
          <p:cNvGrpSpPr/>
          <p:nvPr/>
        </p:nvGrpSpPr>
        <p:grpSpPr>
          <a:xfrm>
            <a:off x="5556022" y="1861969"/>
            <a:ext cx="1907303" cy="4259621"/>
            <a:chOff x="5446713" y="1825626"/>
            <a:chExt cx="1870076" cy="4176479"/>
          </a:xfrm>
        </p:grpSpPr>
        <p:sp>
          <p:nvSpPr>
            <p:cNvPr id="7" name="TextBox 6"/>
            <p:cNvSpPr txBox="1"/>
            <p:nvPr/>
          </p:nvSpPr>
          <p:spPr>
            <a:xfrm>
              <a:off x="5463904" y="5401914"/>
              <a:ext cx="1828800" cy="600191"/>
            </a:xfrm>
            <a:prstGeom prst="rect">
              <a:avLst/>
            </a:prstGeom>
            <a:noFill/>
          </p:spPr>
          <p:txBody>
            <a:bodyPr wrap="square" lIns="93260" tIns="149217" rIns="186521" bIns="149217" rtlCol="0">
              <a:spAutoFit/>
            </a:bodyPr>
            <a:lstStyle/>
            <a:p>
              <a:pPr algn="ctr">
                <a:lnSpc>
                  <a:spcPct val="90000"/>
                </a:lnSpc>
                <a:spcAft>
                  <a:spcPts val="1224"/>
                </a:spcAft>
              </a:pPr>
              <a:r>
                <a:rPr lang="en-US" sz="2244">
                  <a:solidFill>
                    <a:schemeClr val="tx2"/>
                  </a:solidFill>
                  <a:latin typeface="+mj-lt"/>
                  <a:cs typeface="Segoe UI"/>
                </a:rPr>
                <a:t>Ease of scale</a:t>
              </a:r>
            </a:p>
          </p:txBody>
        </p:sp>
        <p:sp>
          <p:nvSpPr>
            <p:cNvPr id="13" name="Freeform 5"/>
            <p:cNvSpPr>
              <a:spLocks/>
            </p:cNvSpPr>
            <p:nvPr/>
          </p:nvSpPr>
          <p:spPr bwMode="auto">
            <a:xfrm>
              <a:off x="5757863" y="2082801"/>
              <a:ext cx="577850" cy="657225"/>
            </a:xfrm>
            <a:custGeom>
              <a:avLst/>
              <a:gdLst>
                <a:gd name="T0" fmla="*/ 364 w 364"/>
                <a:gd name="T1" fmla="*/ 412 h 414"/>
                <a:gd name="T2" fmla="*/ 2 w 364"/>
                <a:gd name="T3" fmla="*/ 414 h 414"/>
                <a:gd name="T4" fmla="*/ 0 w 364"/>
                <a:gd name="T5" fmla="*/ 2 h 414"/>
                <a:gd name="T6" fmla="*/ 360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60"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Freeform 6"/>
            <p:cNvSpPr>
              <a:spLocks/>
            </p:cNvSpPr>
            <p:nvPr/>
          </p:nvSpPr>
          <p:spPr bwMode="auto">
            <a:xfrm>
              <a:off x="6086476" y="1825626"/>
              <a:ext cx="574675" cy="657225"/>
            </a:xfrm>
            <a:custGeom>
              <a:avLst/>
              <a:gdLst>
                <a:gd name="T0" fmla="*/ 362 w 362"/>
                <a:gd name="T1" fmla="*/ 409 h 414"/>
                <a:gd name="T2" fmla="*/ 2 w 362"/>
                <a:gd name="T3" fmla="*/ 414 h 414"/>
                <a:gd name="T4" fmla="*/ 0 w 362"/>
                <a:gd name="T5" fmla="*/ 3 h 414"/>
                <a:gd name="T6" fmla="*/ 359 w 362"/>
                <a:gd name="T7" fmla="*/ 0 h 414"/>
                <a:gd name="T8" fmla="*/ 362 w 362"/>
                <a:gd name="T9" fmla="*/ 409 h 414"/>
              </a:gdLst>
              <a:ahLst/>
              <a:cxnLst>
                <a:cxn ang="0">
                  <a:pos x="T0" y="T1"/>
                </a:cxn>
                <a:cxn ang="0">
                  <a:pos x="T2" y="T3"/>
                </a:cxn>
                <a:cxn ang="0">
                  <a:pos x="T4" y="T5"/>
                </a:cxn>
                <a:cxn ang="0">
                  <a:pos x="T6" y="T7"/>
                </a:cxn>
                <a:cxn ang="0">
                  <a:pos x="T8" y="T9"/>
                </a:cxn>
              </a:cxnLst>
              <a:rect l="0" t="0" r="r" b="b"/>
              <a:pathLst>
                <a:path w="362" h="414">
                  <a:moveTo>
                    <a:pt x="362" y="409"/>
                  </a:moveTo>
                  <a:lnTo>
                    <a:pt x="2" y="414"/>
                  </a:lnTo>
                  <a:lnTo>
                    <a:pt x="0" y="3"/>
                  </a:lnTo>
                  <a:lnTo>
                    <a:pt x="359" y="0"/>
                  </a:lnTo>
                  <a:lnTo>
                    <a:pt x="362" y="40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7"/>
            <p:cNvSpPr>
              <a:spLocks/>
            </p:cNvSpPr>
            <p:nvPr/>
          </p:nvSpPr>
          <p:spPr bwMode="auto">
            <a:xfrm>
              <a:off x="6403976" y="2082801"/>
              <a:ext cx="577850" cy="657225"/>
            </a:xfrm>
            <a:custGeom>
              <a:avLst/>
              <a:gdLst>
                <a:gd name="T0" fmla="*/ 364 w 364"/>
                <a:gd name="T1" fmla="*/ 412 h 414"/>
                <a:gd name="T2" fmla="*/ 2 w 364"/>
                <a:gd name="T3" fmla="*/ 414 h 414"/>
                <a:gd name="T4" fmla="*/ 0 w 364"/>
                <a:gd name="T5" fmla="*/ 2 h 414"/>
                <a:gd name="T6" fmla="*/ 359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59"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Rectangle 8"/>
            <p:cNvSpPr>
              <a:spLocks noChangeArrowheads="1"/>
            </p:cNvSpPr>
            <p:nvPr/>
          </p:nvSpPr>
          <p:spPr bwMode="auto">
            <a:xfrm>
              <a:off x="5607051" y="2479676"/>
              <a:ext cx="768350" cy="213677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Rectangle 9"/>
            <p:cNvSpPr>
              <a:spLocks noChangeArrowheads="1"/>
            </p:cNvSpPr>
            <p:nvPr/>
          </p:nvSpPr>
          <p:spPr bwMode="auto">
            <a:xfrm>
              <a:off x="5683251" y="2557463"/>
              <a:ext cx="617538" cy="1927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Rectangle 10"/>
            <p:cNvSpPr>
              <a:spLocks noChangeArrowheads="1"/>
            </p:cNvSpPr>
            <p:nvPr/>
          </p:nvSpPr>
          <p:spPr bwMode="auto">
            <a:xfrm>
              <a:off x="5718176" y="2600326"/>
              <a:ext cx="546100" cy="139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Rectangle 11"/>
            <p:cNvSpPr>
              <a:spLocks noChangeArrowheads="1"/>
            </p:cNvSpPr>
            <p:nvPr/>
          </p:nvSpPr>
          <p:spPr bwMode="auto">
            <a:xfrm>
              <a:off x="5740401"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Rectangle 12"/>
            <p:cNvSpPr>
              <a:spLocks noChangeArrowheads="1"/>
            </p:cNvSpPr>
            <p:nvPr/>
          </p:nvSpPr>
          <p:spPr bwMode="auto">
            <a:xfrm>
              <a:off x="576897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Rectangle 13"/>
            <p:cNvSpPr>
              <a:spLocks noChangeArrowheads="1"/>
            </p:cNvSpPr>
            <p:nvPr/>
          </p:nvSpPr>
          <p:spPr bwMode="auto">
            <a:xfrm>
              <a:off x="580072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Rectangle 14"/>
            <p:cNvSpPr>
              <a:spLocks noChangeArrowheads="1"/>
            </p:cNvSpPr>
            <p:nvPr/>
          </p:nvSpPr>
          <p:spPr bwMode="auto">
            <a:xfrm>
              <a:off x="583247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Rectangle 15"/>
            <p:cNvSpPr>
              <a:spLocks noChangeArrowheads="1"/>
            </p:cNvSpPr>
            <p:nvPr/>
          </p:nvSpPr>
          <p:spPr bwMode="auto">
            <a:xfrm>
              <a:off x="586422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Rectangle 16"/>
            <p:cNvSpPr>
              <a:spLocks noChangeArrowheads="1"/>
            </p:cNvSpPr>
            <p:nvPr/>
          </p:nvSpPr>
          <p:spPr bwMode="auto">
            <a:xfrm>
              <a:off x="5892801" y="2622551"/>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Oval 17"/>
            <p:cNvSpPr>
              <a:spLocks noChangeArrowheads="1"/>
            </p:cNvSpPr>
            <p:nvPr/>
          </p:nvSpPr>
          <p:spPr bwMode="auto">
            <a:xfrm>
              <a:off x="6181726" y="2651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8"/>
            <p:cNvSpPr>
              <a:spLocks noChangeArrowheads="1"/>
            </p:cNvSpPr>
            <p:nvPr/>
          </p:nvSpPr>
          <p:spPr bwMode="auto">
            <a:xfrm>
              <a:off x="5718176" y="2779713"/>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Rectangle 19"/>
            <p:cNvSpPr>
              <a:spLocks noChangeArrowheads="1"/>
            </p:cNvSpPr>
            <p:nvPr/>
          </p:nvSpPr>
          <p:spPr bwMode="auto">
            <a:xfrm>
              <a:off x="5740401"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Rectangle 20"/>
            <p:cNvSpPr>
              <a:spLocks noChangeArrowheads="1"/>
            </p:cNvSpPr>
            <p:nvPr/>
          </p:nvSpPr>
          <p:spPr bwMode="auto">
            <a:xfrm>
              <a:off x="576897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21"/>
            <p:cNvSpPr>
              <a:spLocks noChangeArrowheads="1"/>
            </p:cNvSpPr>
            <p:nvPr/>
          </p:nvSpPr>
          <p:spPr bwMode="auto">
            <a:xfrm>
              <a:off x="580072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Rectangle 22"/>
            <p:cNvSpPr>
              <a:spLocks noChangeArrowheads="1"/>
            </p:cNvSpPr>
            <p:nvPr/>
          </p:nvSpPr>
          <p:spPr bwMode="auto">
            <a:xfrm>
              <a:off x="583247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Rectangle 23"/>
            <p:cNvSpPr>
              <a:spLocks noChangeArrowheads="1"/>
            </p:cNvSpPr>
            <p:nvPr/>
          </p:nvSpPr>
          <p:spPr bwMode="auto">
            <a:xfrm>
              <a:off x="586422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24"/>
            <p:cNvSpPr>
              <a:spLocks noChangeArrowheads="1"/>
            </p:cNvSpPr>
            <p:nvPr/>
          </p:nvSpPr>
          <p:spPr bwMode="auto">
            <a:xfrm>
              <a:off x="5892801" y="280352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Oval 25"/>
            <p:cNvSpPr>
              <a:spLocks noChangeArrowheads="1"/>
            </p:cNvSpPr>
            <p:nvPr/>
          </p:nvSpPr>
          <p:spPr bwMode="auto">
            <a:xfrm>
              <a:off x="6181726" y="283210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Rectangle 26"/>
            <p:cNvSpPr>
              <a:spLocks noChangeArrowheads="1"/>
            </p:cNvSpPr>
            <p:nvPr/>
          </p:nvSpPr>
          <p:spPr bwMode="auto">
            <a:xfrm>
              <a:off x="5718176" y="29575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Rectangle 27"/>
            <p:cNvSpPr>
              <a:spLocks noChangeArrowheads="1"/>
            </p:cNvSpPr>
            <p:nvPr/>
          </p:nvSpPr>
          <p:spPr bwMode="auto">
            <a:xfrm>
              <a:off x="5740401"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Rectangle 28"/>
            <p:cNvSpPr>
              <a:spLocks noChangeArrowheads="1"/>
            </p:cNvSpPr>
            <p:nvPr/>
          </p:nvSpPr>
          <p:spPr bwMode="auto">
            <a:xfrm>
              <a:off x="576897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Rectangle 29"/>
            <p:cNvSpPr>
              <a:spLocks noChangeArrowheads="1"/>
            </p:cNvSpPr>
            <p:nvPr/>
          </p:nvSpPr>
          <p:spPr bwMode="auto">
            <a:xfrm>
              <a:off x="580072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Rectangle 30"/>
            <p:cNvSpPr>
              <a:spLocks noChangeArrowheads="1"/>
            </p:cNvSpPr>
            <p:nvPr/>
          </p:nvSpPr>
          <p:spPr bwMode="auto">
            <a:xfrm>
              <a:off x="583247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Rectangle 31"/>
            <p:cNvSpPr>
              <a:spLocks noChangeArrowheads="1"/>
            </p:cNvSpPr>
            <p:nvPr/>
          </p:nvSpPr>
          <p:spPr bwMode="auto">
            <a:xfrm>
              <a:off x="586422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32"/>
            <p:cNvSpPr>
              <a:spLocks noChangeArrowheads="1"/>
            </p:cNvSpPr>
            <p:nvPr/>
          </p:nvSpPr>
          <p:spPr bwMode="auto">
            <a:xfrm>
              <a:off x="5892801" y="2982913"/>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1" name="Oval 33"/>
            <p:cNvSpPr>
              <a:spLocks noChangeArrowheads="1"/>
            </p:cNvSpPr>
            <p:nvPr/>
          </p:nvSpPr>
          <p:spPr bwMode="auto">
            <a:xfrm>
              <a:off x="6181726" y="30114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2" name="Rectangle 34"/>
            <p:cNvSpPr>
              <a:spLocks noChangeArrowheads="1"/>
            </p:cNvSpPr>
            <p:nvPr/>
          </p:nvSpPr>
          <p:spPr bwMode="auto">
            <a:xfrm>
              <a:off x="5718176" y="3140076"/>
              <a:ext cx="546100" cy="138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3" name="Rectangle 35"/>
            <p:cNvSpPr>
              <a:spLocks noChangeArrowheads="1"/>
            </p:cNvSpPr>
            <p:nvPr/>
          </p:nvSpPr>
          <p:spPr bwMode="auto">
            <a:xfrm>
              <a:off x="5740401"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4" name="Rectangle 36"/>
            <p:cNvSpPr>
              <a:spLocks noChangeArrowheads="1"/>
            </p:cNvSpPr>
            <p:nvPr/>
          </p:nvSpPr>
          <p:spPr bwMode="auto">
            <a:xfrm>
              <a:off x="576897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5" name="Rectangle 37"/>
            <p:cNvSpPr>
              <a:spLocks noChangeArrowheads="1"/>
            </p:cNvSpPr>
            <p:nvPr/>
          </p:nvSpPr>
          <p:spPr bwMode="auto">
            <a:xfrm>
              <a:off x="580072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6" name="Rectangle 38"/>
            <p:cNvSpPr>
              <a:spLocks noChangeArrowheads="1"/>
            </p:cNvSpPr>
            <p:nvPr/>
          </p:nvSpPr>
          <p:spPr bwMode="auto">
            <a:xfrm>
              <a:off x="583247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7" name="Rectangle 39"/>
            <p:cNvSpPr>
              <a:spLocks noChangeArrowheads="1"/>
            </p:cNvSpPr>
            <p:nvPr/>
          </p:nvSpPr>
          <p:spPr bwMode="auto">
            <a:xfrm>
              <a:off x="586422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8" name="Rectangle 40"/>
            <p:cNvSpPr>
              <a:spLocks noChangeArrowheads="1"/>
            </p:cNvSpPr>
            <p:nvPr/>
          </p:nvSpPr>
          <p:spPr bwMode="auto">
            <a:xfrm>
              <a:off x="5892801" y="3160713"/>
              <a:ext cx="19050"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9" name="Oval 41"/>
            <p:cNvSpPr>
              <a:spLocks noChangeArrowheads="1"/>
            </p:cNvSpPr>
            <p:nvPr/>
          </p:nvSpPr>
          <p:spPr bwMode="auto">
            <a:xfrm>
              <a:off x="6181726" y="318928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0" name="Rectangle 42"/>
            <p:cNvSpPr>
              <a:spLocks noChangeArrowheads="1"/>
            </p:cNvSpPr>
            <p:nvPr/>
          </p:nvSpPr>
          <p:spPr bwMode="auto">
            <a:xfrm>
              <a:off x="5718176" y="33178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1" name="Rectangle 43"/>
            <p:cNvSpPr>
              <a:spLocks noChangeArrowheads="1"/>
            </p:cNvSpPr>
            <p:nvPr/>
          </p:nvSpPr>
          <p:spPr bwMode="auto">
            <a:xfrm>
              <a:off x="5740401"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2" name="Rectangle 44"/>
            <p:cNvSpPr>
              <a:spLocks noChangeArrowheads="1"/>
            </p:cNvSpPr>
            <p:nvPr/>
          </p:nvSpPr>
          <p:spPr bwMode="auto">
            <a:xfrm>
              <a:off x="576897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3" name="Rectangle 45"/>
            <p:cNvSpPr>
              <a:spLocks noChangeArrowheads="1"/>
            </p:cNvSpPr>
            <p:nvPr/>
          </p:nvSpPr>
          <p:spPr bwMode="auto">
            <a:xfrm>
              <a:off x="580072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4" name="Rectangle 46"/>
            <p:cNvSpPr>
              <a:spLocks noChangeArrowheads="1"/>
            </p:cNvSpPr>
            <p:nvPr/>
          </p:nvSpPr>
          <p:spPr bwMode="auto">
            <a:xfrm>
              <a:off x="583247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5" name="Rectangle 47"/>
            <p:cNvSpPr>
              <a:spLocks noChangeArrowheads="1"/>
            </p:cNvSpPr>
            <p:nvPr/>
          </p:nvSpPr>
          <p:spPr bwMode="auto">
            <a:xfrm>
              <a:off x="586422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6" name="Rectangle 48"/>
            <p:cNvSpPr>
              <a:spLocks noChangeArrowheads="1"/>
            </p:cNvSpPr>
            <p:nvPr/>
          </p:nvSpPr>
          <p:spPr bwMode="auto">
            <a:xfrm>
              <a:off x="5892801" y="3343276"/>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7" name="Oval 49"/>
            <p:cNvSpPr>
              <a:spLocks noChangeArrowheads="1"/>
            </p:cNvSpPr>
            <p:nvPr/>
          </p:nvSpPr>
          <p:spPr bwMode="auto">
            <a:xfrm>
              <a:off x="6181726" y="3371851"/>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8" name="Rectangle 50"/>
            <p:cNvSpPr>
              <a:spLocks noChangeArrowheads="1"/>
            </p:cNvSpPr>
            <p:nvPr/>
          </p:nvSpPr>
          <p:spPr bwMode="auto">
            <a:xfrm>
              <a:off x="5718176" y="34956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9" name="Rectangle 51"/>
            <p:cNvSpPr>
              <a:spLocks noChangeArrowheads="1"/>
            </p:cNvSpPr>
            <p:nvPr/>
          </p:nvSpPr>
          <p:spPr bwMode="auto">
            <a:xfrm>
              <a:off x="5740401"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0" name="Rectangle 52"/>
            <p:cNvSpPr>
              <a:spLocks noChangeArrowheads="1"/>
            </p:cNvSpPr>
            <p:nvPr/>
          </p:nvSpPr>
          <p:spPr bwMode="auto">
            <a:xfrm>
              <a:off x="576897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1" name="Rectangle 53"/>
            <p:cNvSpPr>
              <a:spLocks noChangeArrowheads="1"/>
            </p:cNvSpPr>
            <p:nvPr/>
          </p:nvSpPr>
          <p:spPr bwMode="auto">
            <a:xfrm>
              <a:off x="580072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2" name="Rectangle 54"/>
            <p:cNvSpPr>
              <a:spLocks noChangeArrowheads="1"/>
            </p:cNvSpPr>
            <p:nvPr/>
          </p:nvSpPr>
          <p:spPr bwMode="auto">
            <a:xfrm>
              <a:off x="583247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3" name="Rectangle 55"/>
            <p:cNvSpPr>
              <a:spLocks noChangeArrowheads="1"/>
            </p:cNvSpPr>
            <p:nvPr/>
          </p:nvSpPr>
          <p:spPr bwMode="auto">
            <a:xfrm>
              <a:off x="586422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4" name="Rectangle 56"/>
            <p:cNvSpPr>
              <a:spLocks noChangeArrowheads="1"/>
            </p:cNvSpPr>
            <p:nvPr/>
          </p:nvSpPr>
          <p:spPr bwMode="auto">
            <a:xfrm>
              <a:off x="5892801" y="352107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5" name="Oval 57"/>
            <p:cNvSpPr>
              <a:spLocks noChangeArrowheads="1"/>
            </p:cNvSpPr>
            <p:nvPr/>
          </p:nvSpPr>
          <p:spPr bwMode="auto">
            <a:xfrm>
              <a:off x="6181726" y="354965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6" name="Rectangle 58"/>
            <p:cNvSpPr>
              <a:spLocks noChangeArrowheads="1"/>
            </p:cNvSpPr>
            <p:nvPr/>
          </p:nvSpPr>
          <p:spPr bwMode="auto">
            <a:xfrm>
              <a:off x="5718176" y="367506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7" name="Rectangle 59"/>
            <p:cNvSpPr>
              <a:spLocks noChangeArrowheads="1"/>
            </p:cNvSpPr>
            <p:nvPr/>
          </p:nvSpPr>
          <p:spPr bwMode="auto">
            <a:xfrm>
              <a:off x="5740401"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8" name="Rectangle 60"/>
            <p:cNvSpPr>
              <a:spLocks noChangeArrowheads="1"/>
            </p:cNvSpPr>
            <p:nvPr/>
          </p:nvSpPr>
          <p:spPr bwMode="auto">
            <a:xfrm>
              <a:off x="576897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9" name="Rectangle 61"/>
            <p:cNvSpPr>
              <a:spLocks noChangeArrowheads="1"/>
            </p:cNvSpPr>
            <p:nvPr/>
          </p:nvSpPr>
          <p:spPr bwMode="auto">
            <a:xfrm>
              <a:off x="580072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0" name="Rectangle 62"/>
            <p:cNvSpPr>
              <a:spLocks noChangeArrowheads="1"/>
            </p:cNvSpPr>
            <p:nvPr/>
          </p:nvSpPr>
          <p:spPr bwMode="auto">
            <a:xfrm>
              <a:off x="583247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1" name="Rectangle 63"/>
            <p:cNvSpPr>
              <a:spLocks noChangeArrowheads="1"/>
            </p:cNvSpPr>
            <p:nvPr/>
          </p:nvSpPr>
          <p:spPr bwMode="auto">
            <a:xfrm>
              <a:off x="586422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2" name="Rectangle 64"/>
            <p:cNvSpPr>
              <a:spLocks noChangeArrowheads="1"/>
            </p:cNvSpPr>
            <p:nvPr/>
          </p:nvSpPr>
          <p:spPr bwMode="auto">
            <a:xfrm>
              <a:off x="5892801" y="3700463"/>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 name="Oval 65"/>
            <p:cNvSpPr>
              <a:spLocks noChangeArrowheads="1"/>
            </p:cNvSpPr>
            <p:nvPr/>
          </p:nvSpPr>
          <p:spPr bwMode="auto">
            <a:xfrm>
              <a:off x="6181726" y="372903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 name="Rectangle 66"/>
            <p:cNvSpPr>
              <a:spLocks noChangeArrowheads="1"/>
            </p:cNvSpPr>
            <p:nvPr/>
          </p:nvSpPr>
          <p:spPr bwMode="auto">
            <a:xfrm>
              <a:off x="6418263" y="2794001"/>
              <a:ext cx="655638" cy="1512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 name="Rectangle 67"/>
            <p:cNvSpPr>
              <a:spLocks noChangeArrowheads="1"/>
            </p:cNvSpPr>
            <p:nvPr/>
          </p:nvSpPr>
          <p:spPr bwMode="auto">
            <a:xfrm>
              <a:off x="6464301" y="2832101"/>
              <a:ext cx="563563" cy="13811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6" name="Rectangle 68"/>
            <p:cNvSpPr>
              <a:spLocks noChangeArrowheads="1"/>
            </p:cNvSpPr>
            <p:nvPr/>
          </p:nvSpPr>
          <p:spPr bwMode="auto">
            <a:xfrm>
              <a:off x="6499226" y="28717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7" name="Rectangle 69"/>
            <p:cNvSpPr>
              <a:spLocks noChangeArrowheads="1"/>
            </p:cNvSpPr>
            <p:nvPr/>
          </p:nvSpPr>
          <p:spPr bwMode="auto">
            <a:xfrm>
              <a:off x="6521451"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8" name="Rectangle 70"/>
            <p:cNvSpPr>
              <a:spLocks noChangeArrowheads="1"/>
            </p:cNvSpPr>
            <p:nvPr/>
          </p:nvSpPr>
          <p:spPr bwMode="auto">
            <a:xfrm>
              <a:off x="655002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9" name="Rectangle 71"/>
            <p:cNvSpPr>
              <a:spLocks noChangeArrowheads="1"/>
            </p:cNvSpPr>
            <p:nvPr/>
          </p:nvSpPr>
          <p:spPr bwMode="auto">
            <a:xfrm>
              <a:off x="658177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0" name="Rectangle 72"/>
            <p:cNvSpPr>
              <a:spLocks noChangeArrowheads="1"/>
            </p:cNvSpPr>
            <p:nvPr/>
          </p:nvSpPr>
          <p:spPr bwMode="auto">
            <a:xfrm>
              <a:off x="6613526"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1" name="Rectangle 73"/>
            <p:cNvSpPr>
              <a:spLocks noChangeArrowheads="1"/>
            </p:cNvSpPr>
            <p:nvPr/>
          </p:nvSpPr>
          <p:spPr bwMode="auto">
            <a:xfrm>
              <a:off x="6646863"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2" name="Rectangle 74"/>
            <p:cNvSpPr>
              <a:spLocks noChangeArrowheads="1"/>
            </p:cNvSpPr>
            <p:nvPr/>
          </p:nvSpPr>
          <p:spPr bwMode="auto">
            <a:xfrm>
              <a:off x="6675438"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3" name="Oval 75"/>
            <p:cNvSpPr>
              <a:spLocks noChangeArrowheads="1"/>
            </p:cNvSpPr>
            <p:nvPr/>
          </p:nvSpPr>
          <p:spPr bwMode="auto">
            <a:xfrm>
              <a:off x="6910388" y="292576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4" name="Rectangle 76"/>
            <p:cNvSpPr>
              <a:spLocks noChangeArrowheads="1"/>
            </p:cNvSpPr>
            <p:nvPr/>
          </p:nvSpPr>
          <p:spPr bwMode="auto">
            <a:xfrm>
              <a:off x="6499226" y="30495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5" name="Rectangle 77"/>
            <p:cNvSpPr>
              <a:spLocks noChangeArrowheads="1"/>
            </p:cNvSpPr>
            <p:nvPr/>
          </p:nvSpPr>
          <p:spPr bwMode="auto">
            <a:xfrm>
              <a:off x="6521451"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6" name="Rectangle 78"/>
            <p:cNvSpPr>
              <a:spLocks noChangeArrowheads="1"/>
            </p:cNvSpPr>
            <p:nvPr/>
          </p:nvSpPr>
          <p:spPr bwMode="auto">
            <a:xfrm>
              <a:off x="655002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7" name="Rectangle 79"/>
            <p:cNvSpPr>
              <a:spLocks noChangeArrowheads="1"/>
            </p:cNvSpPr>
            <p:nvPr/>
          </p:nvSpPr>
          <p:spPr bwMode="auto">
            <a:xfrm>
              <a:off x="658177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8" name="Rectangle 80"/>
            <p:cNvSpPr>
              <a:spLocks noChangeArrowheads="1"/>
            </p:cNvSpPr>
            <p:nvPr/>
          </p:nvSpPr>
          <p:spPr bwMode="auto">
            <a:xfrm>
              <a:off x="6613526"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9" name="Rectangle 81"/>
            <p:cNvSpPr>
              <a:spLocks noChangeArrowheads="1"/>
            </p:cNvSpPr>
            <p:nvPr/>
          </p:nvSpPr>
          <p:spPr bwMode="auto">
            <a:xfrm>
              <a:off x="6646863"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0" name="Rectangle 82"/>
            <p:cNvSpPr>
              <a:spLocks noChangeArrowheads="1"/>
            </p:cNvSpPr>
            <p:nvPr/>
          </p:nvSpPr>
          <p:spPr bwMode="auto">
            <a:xfrm>
              <a:off x="6675438"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1" name="Oval 83"/>
            <p:cNvSpPr>
              <a:spLocks noChangeArrowheads="1"/>
            </p:cNvSpPr>
            <p:nvPr/>
          </p:nvSpPr>
          <p:spPr bwMode="auto">
            <a:xfrm>
              <a:off x="6910388" y="3103563"/>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2" name="Rectangle 84"/>
            <p:cNvSpPr>
              <a:spLocks noChangeArrowheads="1"/>
            </p:cNvSpPr>
            <p:nvPr/>
          </p:nvSpPr>
          <p:spPr bwMode="auto">
            <a:xfrm>
              <a:off x="6499226" y="32321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3" name="Rectangle 85"/>
            <p:cNvSpPr>
              <a:spLocks noChangeArrowheads="1"/>
            </p:cNvSpPr>
            <p:nvPr/>
          </p:nvSpPr>
          <p:spPr bwMode="auto">
            <a:xfrm>
              <a:off x="6521451"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4" name="Rectangle 86"/>
            <p:cNvSpPr>
              <a:spLocks noChangeArrowheads="1"/>
            </p:cNvSpPr>
            <p:nvPr/>
          </p:nvSpPr>
          <p:spPr bwMode="auto">
            <a:xfrm>
              <a:off x="655002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5" name="Rectangle 87"/>
            <p:cNvSpPr>
              <a:spLocks noChangeArrowheads="1"/>
            </p:cNvSpPr>
            <p:nvPr/>
          </p:nvSpPr>
          <p:spPr bwMode="auto">
            <a:xfrm>
              <a:off x="658177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6" name="Rectangle 88"/>
            <p:cNvSpPr>
              <a:spLocks noChangeArrowheads="1"/>
            </p:cNvSpPr>
            <p:nvPr/>
          </p:nvSpPr>
          <p:spPr bwMode="auto">
            <a:xfrm>
              <a:off x="6613526"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7" name="Rectangle 89"/>
            <p:cNvSpPr>
              <a:spLocks noChangeArrowheads="1"/>
            </p:cNvSpPr>
            <p:nvPr/>
          </p:nvSpPr>
          <p:spPr bwMode="auto">
            <a:xfrm>
              <a:off x="6646863"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8" name="Rectangle 90"/>
            <p:cNvSpPr>
              <a:spLocks noChangeArrowheads="1"/>
            </p:cNvSpPr>
            <p:nvPr/>
          </p:nvSpPr>
          <p:spPr bwMode="auto">
            <a:xfrm>
              <a:off x="6675438"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9" name="Oval 91"/>
            <p:cNvSpPr>
              <a:spLocks noChangeArrowheads="1"/>
            </p:cNvSpPr>
            <p:nvPr/>
          </p:nvSpPr>
          <p:spPr bwMode="auto">
            <a:xfrm>
              <a:off x="6910388" y="3286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0" name="Rectangle 92"/>
            <p:cNvSpPr>
              <a:spLocks noChangeArrowheads="1"/>
            </p:cNvSpPr>
            <p:nvPr/>
          </p:nvSpPr>
          <p:spPr bwMode="auto">
            <a:xfrm>
              <a:off x="6499226" y="34099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1" name="Rectangle 93"/>
            <p:cNvSpPr>
              <a:spLocks noChangeArrowheads="1"/>
            </p:cNvSpPr>
            <p:nvPr/>
          </p:nvSpPr>
          <p:spPr bwMode="auto">
            <a:xfrm>
              <a:off x="6521451"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2" name="Rectangle 94"/>
            <p:cNvSpPr>
              <a:spLocks noChangeArrowheads="1"/>
            </p:cNvSpPr>
            <p:nvPr/>
          </p:nvSpPr>
          <p:spPr bwMode="auto">
            <a:xfrm>
              <a:off x="655002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3" name="Rectangle 95"/>
            <p:cNvSpPr>
              <a:spLocks noChangeArrowheads="1"/>
            </p:cNvSpPr>
            <p:nvPr/>
          </p:nvSpPr>
          <p:spPr bwMode="auto">
            <a:xfrm>
              <a:off x="658177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4" name="Rectangle 96"/>
            <p:cNvSpPr>
              <a:spLocks noChangeArrowheads="1"/>
            </p:cNvSpPr>
            <p:nvPr/>
          </p:nvSpPr>
          <p:spPr bwMode="auto">
            <a:xfrm>
              <a:off x="6613526"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5" name="Rectangle 97"/>
            <p:cNvSpPr>
              <a:spLocks noChangeArrowheads="1"/>
            </p:cNvSpPr>
            <p:nvPr/>
          </p:nvSpPr>
          <p:spPr bwMode="auto">
            <a:xfrm>
              <a:off x="6646863"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6" name="Rectangle 98"/>
            <p:cNvSpPr>
              <a:spLocks noChangeArrowheads="1"/>
            </p:cNvSpPr>
            <p:nvPr/>
          </p:nvSpPr>
          <p:spPr bwMode="auto">
            <a:xfrm>
              <a:off x="6675438"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7" name="Oval 99"/>
            <p:cNvSpPr>
              <a:spLocks noChangeArrowheads="1"/>
            </p:cNvSpPr>
            <p:nvPr/>
          </p:nvSpPr>
          <p:spPr bwMode="auto">
            <a:xfrm>
              <a:off x="6910388" y="3463926"/>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8" name="Rectangle 100"/>
            <p:cNvSpPr>
              <a:spLocks noChangeArrowheads="1"/>
            </p:cNvSpPr>
            <p:nvPr/>
          </p:nvSpPr>
          <p:spPr bwMode="auto">
            <a:xfrm>
              <a:off x="6499226" y="358933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9" name="Rectangle 101"/>
            <p:cNvSpPr>
              <a:spLocks noChangeArrowheads="1"/>
            </p:cNvSpPr>
            <p:nvPr/>
          </p:nvSpPr>
          <p:spPr bwMode="auto">
            <a:xfrm>
              <a:off x="6521451"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0" name="Rectangle 102"/>
            <p:cNvSpPr>
              <a:spLocks noChangeArrowheads="1"/>
            </p:cNvSpPr>
            <p:nvPr/>
          </p:nvSpPr>
          <p:spPr bwMode="auto">
            <a:xfrm>
              <a:off x="655002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1" name="Rectangle 103"/>
            <p:cNvSpPr>
              <a:spLocks noChangeArrowheads="1"/>
            </p:cNvSpPr>
            <p:nvPr/>
          </p:nvSpPr>
          <p:spPr bwMode="auto">
            <a:xfrm>
              <a:off x="658177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2" name="Rectangle 104"/>
            <p:cNvSpPr>
              <a:spLocks noChangeArrowheads="1"/>
            </p:cNvSpPr>
            <p:nvPr/>
          </p:nvSpPr>
          <p:spPr bwMode="auto">
            <a:xfrm>
              <a:off x="6613526"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3" name="Rectangle 105"/>
            <p:cNvSpPr>
              <a:spLocks noChangeArrowheads="1"/>
            </p:cNvSpPr>
            <p:nvPr/>
          </p:nvSpPr>
          <p:spPr bwMode="auto">
            <a:xfrm>
              <a:off x="6646863"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4" name="Rectangle 106"/>
            <p:cNvSpPr>
              <a:spLocks noChangeArrowheads="1"/>
            </p:cNvSpPr>
            <p:nvPr/>
          </p:nvSpPr>
          <p:spPr bwMode="auto">
            <a:xfrm>
              <a:off x="6675438"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5" name="Oval 107"/>
            <p:cNvSpPr>
              <a:spLocks noChangeArrowheads="1"/>
            </p:cNvSpPr>
            <p:nvPr/>
          </p:nvSpPr>
          <p:spPr bwMode="auto">
            <a:xfrm>
              <a:off x="6910388" y="36433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6" name="Rectangle 108"/>
            <p:cNvSpPr>
              <a:spLocks noChangeArrowheads="1"/>
            </p:cNvSpPr>
            <p:nvPr/>
          </p:nvSpPr>
          <p:spPr bwMode="auto">
            <a:xfrm>
              <a:off x="6499226" y="3771901"/>
              <a:ext cx="493713"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2" name="Rectangle 124"/>
            <p:cNvSpPr>
              <a:spLocks noChangeArrowheads="1"/>
            </p:cNvSpPr>
            <p:nvPr/>
          </p:nvSpPr>
          <p:spPr bwMode="auto">
            <a:xfrm>
              <a:off x="6418263" y="2257426"/>
              <a:ext cx="481013" cy="4937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3" name="Rectangle 125"/>
            <p:cNvSpPr>
              <a:spLocks noChangeArrowheads="1"/>
            </p:cNvSpPr>
            <p:nvPr/>
          </p:nvSpPr>
          <p:spPr bwMode="auto">
            <a:xfrm>
              <a:off x="6453188" y="2286001"/>
              <a:ext cx="411163" cy="396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4" name="Rectangle 126"/>
            <p:cNvSpPr>
              <a:spLocks noChangeArrowheads="1"/>
            </p:cNvSpPr>
            <p:nvPr/>
          </p:nvSpPr>
          <p:spPr bwMode="auto">
            <a:xfrm>
              <a:off x="6481763" y="2314576"/>
              <a:ext cx="354013" cy="3365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5" name="Rectangle 127"/>
            <p:cNvSpPr>
              <a:spLocks noChangeArrowheads="1"/>
            </p:cNvSpPr>
            <p:nvPr/>
          </p:nvSpPr>
          <p:spPr bwMode="auto">
            <a:xfrm>
              <a:off x="6496051"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6" name="Rectangle 128"/>
            <p:cNvSpPr>
              <a:spLocks noChangeArrowheads="1"/>
            </p:cNvSpPr>
            <p:nvPr/>
          </p:nvSpPr>
          <p:spPr bwMode="auto">
            <a:xfrm>
              <a:off x="6521451"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7" name="Rectangle 129"/>
            <p:cNvSpPr>
              <a:spLocks noChangeArrowheads="1"/>
            </p:cNvSpPr>
            <p:nvPr/>
          </p:nvSpPr>
          <p:spPr bwMode="auto">
            <a:xfrm>
              <a:off x="6546851" y="2336801"/>
              <a:ext cx="9525"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8" name="Rectangle 130"/>
            <p:cNvSpPr>
              <a:spLocks noChangeArrowheads="1"/>
            </p:cNvSpPr>
            <p:nvPr/>
          </p:nvSpPr>
          <p:spPr bwMode="auto">
            <a:xfrm>
              <a:off x="6570663"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9" name="Rectangle 131"/>
            <p:cNvSpPr>
              <a:spLocks noChangeArrowheads="1"/>
            </p:cNvSpPr>
            <p:nvPr/>
          </p:nvSpPr>
          <p:spPr bwMode="auto">
            <a:xfrm>
              <a:off x="65928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0" name="Rectangle 132"/>
            <p:cNvSpPr>
              <a:spLocks noChangeArrowheads="1"/>
            </p:cNvSpPr>
            <p:nvPr/>
          </p:nvSpPr>
          <p:spPr bwMode="auto">
            <a:xfrm>
              <a:off x="66182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1" name="Oval 133"/>
            <p:cNvSpPr>
              <a:spLocks noChangeArrowheads="1"/>
            </p:cNvSpPr>
            <p:nvPr/>
          </p:nvSpPr>
          <p:spPr bwMode="auto">
            <a:xfrm>
              <a:off x="6770688" y="2357438"/>
              <a:ext cx="28575" cy="2857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2" name="Rectangle 134"/>
            <p:cNvSpPr>
              <a:spLocks noChangeArrowheads="1"/>
            </p:cNvSpPr>
            <p:nvPr/>
          </p:nvSpPr>
          <p:spPr bwMode="auto">
            <a:xfrm>
              <a:off x="5486401" y="3429001"/>
              <a:ext cx="1620838" cy="1355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3" name="Freeform 135"/>
            <p:cNvSpPr>
              <a:spLocks/>
            </p:cNvSpPr>
            <p:nvPr/>
          </p:nvSpPr>
          <p:spPr bwMode="auto">
            <a:xfrm>
              <a:off x="5454651" y="3481388"/>
              <a:ext cx="1719263" cy="1296988"/>
            </a:xfrm>
            <a:custGeom>
              <a:avLst/>
              <a:gdLst>
                <a:gd name="T0" fmla="*/ 482 w 482"/>
                <a:gd name="T1" fmla="*/ 10 h 363"/>
                <a:gd name="T2" fmla="*/ 473 w 482"/>
                <a:gd name="T3" fmla="*/ 0 h 363"/>
                <a:gd name="T4" fmla="*/ 9 w 482"/>
                <a:gd name="T5" fmla="*/ 0 h 363"/>
                <a:gd name="T6" fmla="*/ 0 w 482"/>
                <a:gd name="T7" fmla="*/ 10 h 363"/>
                <a:gd name="T8" fmla="*/ 0 w 482"/>
                <a:gd name="T9" fmla="*/ 325 h 363"/>
                <a:gd name="T10" fmla="*/ 9 w 482"/>
                <a:gd name="T11" fmla="*/ 335 h 363"/>
                <a:gd name="T12" fmla="*/ 224 w 482"/>
                <a:gd name="T13" fmla="*/ 335 h 363"/>
                <a:gd name="T14" fmla="*/ 217 w 482"/>
                <a:gd name="T15" fmla="*/ 356 h 363"/>
                <a:gd name="T16" fmla="*/ 174 w 482"/>
                <a:gd name="T17" fmla="*/ 356 h 363"/>
                <a:gd name="T18" fmla="*/ 174 w 482"/>
                <a:gd name="T19" fmla="*/ 363 h 363"/>
                <a:gd name="T20" fmla="*/ 306 w 482"/>
                <a:gd name="T21" fmla="*/ 363 h 363"/>
                <a:gd name="T22" fmla="*/ 306 w 482"/>
                <a:gd name="T23" fmla="*/ 356 h 363"/>
                <a:gd name="T24" fmla="*/ 271 w 482"/>
                <a:gd name="T25" fmla="*/ 356 h 363"/>
                <a:gd name="T26" fmla="*/ 264 w 482"/>
                <a:gd name="T27" fmla="*/ 335 h 363"/>
                <a:gd name="T28" fmla="*/ 473 w 482"/>
                <a:gd name="T29" fmla="*/ 335 h 363"/>
                <a:gd name="T30" fmla="*/ 482 w 482"/>
                <a:gd name="T31" fmla="*/ 325 h 363"/>
                <a:gd name="T32" fmla="*/ 482 w 482"/>
                <a:gd name="T33" fmla="*/ 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363">
                  <a:moveTo>
                    <a:pt x="482" y="10"/>
                  </a:moveTo>
                  <a:cubicBezTo>
                    <a:pt x="482" y="4"/>
                    <a:pt x="478" y="0"/>
                    <a:pt x="473" y="0"/>
                  </a:cubicBezTo>
                  <a:cubicBezTo>
                    <a:pt x="9" y="0"/>
                    <a:pt x="9" y="0"/>
                    <a:pt x="9" y="0"/>
                  </a:cubicBezTo>
                  <a:cubicBezTo>
                    <a:pt x="4" y="0"/>
                    <a:pt x="0" y="4"/>
                    <a:pt x="0" y="10"/>
                  </a:cubicBezTo>
                  <a:cubicBezTo>
                    <a:pt x="0" y="325"/>
                    <a:pt x="0" y="325"/>
                    <a:pt x="0" y="325"/>
                  </a:cubicBezTo>
                  <a:cubicBezTo>
                    <a:pt x="0" y="330"/>
                    <a:pt x="4" y="335"/>
                    <a:pt x="9" y="335"/>
                  </a:cubicBezTo>
                  <a:cubicBezTo>
                    <a:pt x="224" y="335"/>
                    <a:pt x="224" y="335"/>
                    <a:pt x="224" y="335"/>
                  </a:cubicBezTo>
                  <a:cubicBezTo>
                    <a:pt x="217" y="356"/>
                    <a:pt x="217" y="356"/>
                    <a:pt x="217" y="356"/>
                  </a:cubicBezTo>
                  <a:cubicBezTo>
                    <a:pt x="174" y="356"/>
                    <a:pt x="174" y="356"/>
                    <a:pt x="174" y="356"/>
                  </a:cubicBezTo>
                  <a:cubicBezTo>
                    <a:pt x="174" y="363"/>
                    <a:pt x="174" y="363"/>
                    <a:pt x="174" y="363"/>
                  </a:cubicBezTo>
                  <a:cubicBezTo>
                    <a:pt x="306" y="363"/>
                    <a:pt x="306" y="363"/>
                    <a:pt x="306" y="363"/>
                  </a:cubicBezTo>
                  <a:cubicBezTo>
                    <a:pt x="306" y="356"/>
                    <a:pt x="306" y="356"/>
                    <a:pt x="306" y="356"/>
                  </a:cubicBezTo>
                  <a:cubicBezTo>
                    <a:pt x="271" y="356"/>
                    <a:pt x="271" y="356"/>
                    <a:pt x="271" y="356"/>
                  </a:cubicBezTo>
                  <a:cubicBezTo>
                    <a:pt x="264" y="335"/>
                    <a:pt x="264" y="335"/>
                    <a:pt x="264" y="335"/>
                  </a:cubicBezTo>
                  <a:cubicBezTo>
                    <a:pt x="473" y="335"/>
                    <a:pt x="473" y="335"/>
                    <a:pt x="473" y="335"/>
                  </a:cubicBezTo>
                  <a:cubicBezTo>
                    <a:pt x="478" y="335"/>
                    <a:pt x="482" y="330"/>
                    <a:pt x="482" y="325"/>
                  </a:cubicBezTo>
                  <a:lnTo>
                    <a:pt x="482"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4" name="Rectangle 136"/>
            <p:cNvSpPr>
              <a:spLocks noChangeArrowheads="1"/>
            </p:cNvSpPr>
            <p:nvPr/>
          </p:nvSpPr>
          <p:spPr bwMode="auto">
            <a:xfrm>
              <a:off x="5492751" y="3524251"/>
              <a:ext cx="1638300" cy="9207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5" name="Freeform 137"/>
            <p:cNvSpPr>
              <a:spLocks/>
            </p:cNvSpPr>
            <p:nvPr/>
          </p:nvSpPr>
          <p:spPr bwMode="auto">
            <a:xfrm>
              <a:off x="5535613" y="4260851"/>
              <a:ext cx="800100" cy="184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90" y="0"/>
                    <a:pt x="38"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6" name="Freeform 138"/>
            <p:cNvSpPr>
              <a:spLocks/>
            </p:cNvSpPr>
            <p:nvPr/>
          </p:nvSpPr>
          <p:spPr bwMode="auto">
            <a:xfrm>
              <a:off x="5907088" y="4089401"/>
              <a:ext cx="1223963" cy="355600"/>
            </a:xfrm>
            <a:custGeom>
              <a:avLst/>
              <a:gdLst>
                <a:gd name="T0" fmla="*/ 0 w 343"/>
                <a:gd name="T1" fmla="*/ 100 h 100"/>
                <a:gd name="T2" fmla="*/ 343 w 343"/>
                <a:gd name="T3" fmla="*/ 100 h 100"/>
                <a:gd name="T4" fmla="*/ 343 w 343"/>
                <a:gd name="T5" fmla="*/ 81 h 100"/>
                <a:gd name="T6" fmla="*/ 0 w 343"/>
                <a:gd name="T7" fmla="*/ 100 h 100"/>
              </a:gdLst>
              <a:ahLst/>
              <a:cxnLst>
                <a:cxn ang="0">
                  <a:pos x="T0" y="T1"/>
                </a:cxn>
                <a:cxn ang="0">
                  <a:pos x="T2" y="T3"/>
                </a:cxn>
                <a:cxn ang="0">
                  <a:pos x="T4" y="T5"/>
                </a:cxn>
                <a:cxn ang="0">
                  <a:pos x="T6" y="T7"/>
                </a:cxn>
              </a:cxnLst>
              <a:rect l="0" t="0" r="r" b="b"/>
              <a:pathLst>
                <a:path w="343" h="100">
                  <a:moveTo>
                    <a:pt x="0" y="100"/>
                  </a:moveTo>
                  <a:cubicBezTo>
                    <a:pt x="343" y="100"/>
                    <a:pt x="343" y="100"/>
                    <a:pt x="343" y="100"/>
                  </a:cubicBezTo>
                  <a:cubicBezTo>
                    <a:pt x="343" y="81"/>
                    <a:pt x="343" y="81"/>
                    <a:pt x="343" y="81"/>
                  </a:cubicBezTo>
                  <a:cubicBezTo>
                    <a:pt x="242" y="0"/>
                    <a:pt x="94" y="6"/>
                    <a:pt x="0" y="1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7" name="Freeform 139"/>
            <p:cNvSpPr>
              <a:spLocks/>
            </p:cNvSpPr>
            <p:nvPr/>
          </p:nvSpPr>
          <p:spPr bwMode="auto">
            <a:xfrm>
              <a:off x="6375401" y="4289426"/>
              <a:ext cx="669925" cy="155575"/>
            </a:xfrm>
            <a:custGeom>
              <a:avLst/>
              <a:gdLst>
                <a:gd name="T0" fmla="*/ 116 w 188"/>
                <a:gd name="T1" fmla="*/ 7 h 44"/>
                <a:gd name="T2" fmla="*/ 0 w 188"/>
                <a:gd name="T3" fmla="*/ 44 h 44"/>
                <a:gd name="T4" fmla="*/ 66 w 188"/>
                <a:gd name="T5" fmla="*/ 44 h 44"/>
                <a:gd name="T6" fmla="*/ 188 w 188"/>
                <a:gd name="T7" fmla="*/ 44 h 44"/>
                <a:gd name="T8" fmla="*/ 116 w 188"/>
                <a:gd name="T9" fmla="*/ 7 h 44"/>
              </a:gdLst>
              <a:ahLst/>
              <a:cxnLst>
                <a:cxn ang="0">
                  <a:pos x="T0" y="T1"/>
                </a:cxn>
                <a:cxn ang="0">
                  <a:pos x="T2" y="T3"/>
                </a:cxn>
                <a:cxn ang="0">
                  <a:pos x="T4" y="T5"/>
                </a:cxn>
                <a:cxn ang="0">
                  <a:pos x="T6" y="T7"/>
                </a:cxn>
                <a:cxn ang="0">
                  <a:pos x="T8" y="T9"/>
                </a:cxn>
              </a:cxnLst>
              <a:rect l="0" t="0" r="r" b="b"/>
              <a:pathLst>
                <a:path w="188" h="44">
                  <a:moveTo>
                    <a:pt x="116" y="7"/>
                  </a:moveTo>
                  <a:cubicBezTo>
                    <a:pt x="75" y="0"/>
                    <a:pt x="31" y="12"/>
                    <a:pt x="0" y="44"/>
                  </a:cubicBezTo>
                  <a:cubicBezTo>
                    <a:pt x="66" y="44"/>
                    <a:pt x="66" y="44"/>
                    <a:pt x="66" y="44"/>
                  </a:cubicBezTo>
                  <a:cubicBezTo>
                    <a:pt x="188" y="44"/>
                    <a:pt x="188" y="44"/>
                    <a:pt x="188" y="44"/>
                  </a:cubicBezTo>
                  <a:cubicBezTo>
                    <a:pt x="168" y="24"/>
                    <a:pt x="142"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0" name="Freeform 152"/>
            <p:cNvSpPr>
              <a:spLocks/>
            </p:cNvSpPr>
            <p:nvPr/>
          </p:nvSpPr>
          <p:spPr bwMode="auto">
            <a:xfrm>
              <a:off x="6892926" y="4821238"/>
              <a:ext cx="177800" cy="88900"/>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1" name="Freeform 153"/>
            <p:cNvSpPr>
              <a:spLocks/>
            </p:cNvSpPr>
            <p:nvPr/>
          </p:nvSpPr>
          <p:spPr bwMode="auto">
            <a:xfrm>
              <a:off x="5492751" y="4813301"/>
              <a:ext cx="1339850" cy="93663"/>
            </a:xfrm>
            <a:custGeom>
              <a:avLst/>
              <a:gdLst>
                <a:gd name="T0" fmla="*/ 844 w 844"/>
                <a:gd name="T1" fmla="*/ 59 h 59"/>
                <a:gd name="T2" fmla="*/ 0 w 844"/>
                <a:gd name="T3" fmla="*/ 59 h 59"/>
                <a:gd name="T4" fmla="*/ 0 w 844"/>
                <a:gd name="T5" fmla="*/ 34 h 59"/>
                <a:gd name="T6" fmla="*/ 88 w 844"/>
                <a:gd name="T7" fmla="*/ 0 h 59"/>
                <a:gd name="T8" fmla="*/ 758 w 844"/>
                <a:gd name="T9" fmla="*/ 0 h 59"/>
                <a:gd name="T10" fmla="*/ 844 w 844"/>
                <a:gd name="T11" fmla="*/ 34 h 59"/>
                <a:gd name="T12" fmla="*/ 844 w 844"/>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844" h="59">
                  <a:moveTo>
                    <a:pt x="844" y="59"/>
                  </a:moveTo>
                  <a:lnTo>
                    <a:pt x="0" y="59"/>
                  </a:lnTo>
                  <a:lnTo>
                    <a:pt x="0" y="34"/>
                  </a:lnTo>
                  <a:lnTo>
                    <a:pt x="88" y="0"/>
                  </a:lnTo>
                  <a:lnTo>
                    <a:pt x="758" y="0"/>
                  </a:lnTo>
                  <a:lnTo>
                    <a:pt x="844" y="34"/>
                  </a:lnTo>
                  <a:lnTo>
                    <a:pt x="844" y="5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2" name="Freeform 154"/>
            <p:cNvSpPr>
              <a:spLocks/>
            </p:cNvSpPr>
            <p:nvPr/>
          </p:nvSpPr>
          <p:spPr bwMode="auto">
            <a:xfrm>
              <a:off x="6538913" y="4756151"/>
              <a:ext cx="446088" cy="131763"/>
            </a:xfrm>
            <a:custGeom>
              <a:avLst/>
              <a:gdLst>
                <a:gd name="T0" fmla="*/ 123 w 125"/>
                <a:gd name="T1" fmla="*/ 37 h 37"/>
                <a:gd name="T2" fmla="*/ 0 w 125"/>
                <a:gd name="T3" fmla="*/ 4 h 37"/>
                <a:gd name="T4" fmla="*/ 0 w 125"/>
                <a:gd name="T5" fmla="*/ 0 h 37"/>
                <a:gd name="T6" fmla="*/ 125 w 125"/>
                <a:gd name="T7" fmla="*/ 34 h 37"/>
                <a:gd name="T8" fmla="*/ 123 w 125"/>
                <a:gd name="T9" fmla="*/ 37 h 37"/>
              </a:gdLst>
              <a:ahLst/>
              <a:cxnLst>
                <a:cxn ang="0">
                  <a:pos x="T0" y="T1"/>
                </a:cxn>
                <a:cxn ang="0">
                  <a:pos x="T2" y="T3"/>
                </a:cxn>
                <a:cxn ang="0">
                  <a:pos x="T4" y="T5"/>
                </a:cxn>
                <a:cxn ang="0">
                  <a:pos x="T6" y="T7"/>
                </a:cxn>
                <a:cxn ang="0">
                  <a:pos x="T8" y="T9"/>
                </a:cxn>
              </a:cxnLst>
              <a:rect l="0" t="0" r="r" b="b"/>
              <a:pathLst>
                <a:path w="125" h="37">
                  <a:moveTo>
                    <a:pt x="123" y="37"/>
                  </a:moveTo>
                  <a:cubicBezTo>
                    <a:pt x="86" y="16"/>
                    <a:pt x="43" y="4"/>
                    <a:pt x="0" y="4"/>
                  </a:cubicBezTo>
                  <a:cubicBezTo>
                    <a:pt x="0" y="0"/>
                    <a:pt x="0" y="0"/>
                    <a:pt x="0" y="0"/>
                  </a:cubicBezTo>
                  <a:cubicBezTo>
                    <a:pt x="44" y="1"/>
                    <a:pt x="87" y="12"/>
                    <a:pt x="125" y="34"/>
                  </a:cubicBezTo>
                  <a:lnTo>
                    <a:pt x="123" y="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3" name="Freeform 155"/>
            <p:cNvSpPr>
              <a:spLocks/>
            </p:cNvSpPr>
            <p:nvPr/>
          </p:nvSpPr>
          <p:spPr bwMode="auto">
            <a:xfrm>
              <a:off x="5772151"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4" name="Freeform 156"/>
            <p:cNvSpPr>
              <a:spLocks/>
            </p:cNvSpPr>
            <p:nvPr/>
          </p:nvSpPr>
          <p:spPr bwMode="auto">
            <a:xfrm>
              <a:off x="6264276" y="3435351"/>
              <a:ext cx="136525" cy="68263"/>
            </a:xfrm>
            <a:custGeom>
              <a:avLst/>
              <a:gdLst>
                <a:gd name="T0" fmla="*/ 19 w 38"/>
                <a:gd name="T1" fmla="*/ 0 h 19"/>
                <a:gd name="T2" fmla="*/ 0 w 38"/>
                <a:gd name="T3" fmla="*/ 19 h 19"/>
                <a:gd name="T4" fmla="*/ 38 w 38"/>
                <a:gd name="T5" fmla="*/ 19 h 19"/>
                <a:gd name="T6" fmla="*/ 19 w 38"/>
                <a:gd name="T7" fmla="*/ 0 h 19"/>
              </a:gdLst>
              <a:ahLst/>
              <a:cxnLst>
                <a:cxn ang="0">
                  <a:pos x="T0" y="T1"/>
                </a:cxn>
                <a:cxn ang="0">
                  <a:pos x="T2" y="T3"/>
                </a:cxn>
                <a:cxn ang="0">
                  <a:pos x="T4" y="T5"/>
                </a:cxn>
                <a:cxn ang="0">
                  <a:pos x="T6" y="T7"/>
                </a:cxn>
              </a:cxnLst>
              <a:rect l="0" t="0" r="r" b="b"/>
              <a:pathLst>
                <a:path w="38" h="19">
                  <a:moveTo>
                    <a:pt x="19" y="0"/>
                  </a:moveTo>
                  <a:cubicBezTo>
                    <a:pt x="8" y="0"/>
                    <a:pt x="0" y="9"/>
                    <a:pt x="0" y="19"/>
                  </a:cubicBezTo>
                  <a:cubicBezTo>
                    <a:pt x="38" y="19"/>
                    <a:pt x="38" y="19"/>
                    <a:pt x="38" y="19"/>
                  </a:cubicBezTo>
                  <a:cubicBezTo>
                    <a:pt x="38"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5" name="Freeform 157"/>
            <p:cNvSpPr>
              <a:spLocks/>
            </p:cNvSpPr>
            <p:nvPr/>
          </p:nvSpPr>
          <p:spPr bwMode="auto">
            <a:xfrm>
              <a:off x="6753226"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6" name="Freeform 158"/>
            <p:cNvSpPr>
              <a:spLocks/>
            </p:cNvSpPr>
            <p:nvPr/>
          </p:nvSpPr>
          <p:spPr bwMode="auto">
            <a:xfrm>
              <a:off x="5900738" y="2403476"/>
              <a:ext cx="177800" cy="9048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7" name="Freeform 159"/>
            <p:cNvSpPr>
              <a:spLocks/>
            </p:cNvSpPr>
            <p:nvPr/>
          </p:nvSpPr>
          <p:spPr bwMode="auto">
            <a:xfrm>
              <a:off x="6599238" y="2197101"/>
              <a:ext cx="119063" cy="60325"/>
            </a:xfrm>
            <a:custGeom>
              <a:avLst/>
              <a:gdLst>
                <a:gd name="T0" fmla="*/ 16 w 33"/>
                <a:gd name="T1" fmla="*/ 0 h 17"/>
                <a:gd name="T2" fmla="*/ 0 w 33"/>
                <a:gd name="T3" fmla="*/ 17 h 17"/>
                <a:gd name="T4" fmla="*/ 33 w 33"/>
                <a:gd name="T5" fmla="*/ 17 h 17"/>
                <a:gd name="T6" fmla="*/ 16 w 33"/>
                <a:gd name="T7" fmla="*/ 0 h 17"/>
              </a:gdLst>
              <a:ahLst/>
              <a:cxnLst>
                <a:cxn ang="0">
                  <a:pos x="T0" y="T1"/>
                </a:cxn>
                <a:cxn ang="0">
                  <a:pos x="T2" y="T3"/>
                </a:cxn>
                <a:cxn ang="0">
                  <a:pos x="T4" y="T5"/>
                </a:cxn>
                <a:cxn ang="0">
                  <a:pos x="T6" y="T7"/>
                </a:cxn>
              </a:cxnLst>
              <a:rect l="0" t="0" r="r" b="b"/>
              <a:pathLst>
                <a:path w="33" h="17">
                  <a:moveTo>
                    <a:pt x="16" y="0"/>
                  </a:moveTo>
                  <a:cubicBezTo>
                    <a:pt x="8" y="0"/>
                    <a:pt x="0" y="8"/>
                    <a:pt x="0" y="17"/>
                  </a:cubicBezTo>
                  <a:cubicBezTo>
                    <a:pt x="33" y="17"/>
                    <a:pt x="33" y="17"/>
                    <a:pt x="33" y="17"/>
                  </a:cubicBezTo>
                  <a:cubicBezTo>
                    <a:pt x="33" y="8"/>
                    <a:pt x="25" y="0"/>
                    <a:pt x="1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8" name="Freeform 160"/>
            <p:cNvSpPr>
              <a:spLocks/>
            </p:cNvSpPr>
            <p:nvPr/>
          </p:nvSpPr>
          <p:spPr bwMode="auto">
            <a:xfrm>
              <a:off x="6956426" y="2736851"/>
              <a:ext cx="117475" cy="5715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8" y="0"/>
                    <a:pt x="0" y="8"/>
                    <a:pt x="0" y="16"/>
                  </a:cubicBezTo>
                  <a:cubicBezTo>
                    <a:pt x="33" y="16"/>
                    <a:pt x="33" y="16"/>
                    <a:pt x="33" y="16"/>
                  </a:cubicBezTo>
                  <a:cubicBezTo>
                    <a:pt x="33" y="8"/>
                    <a:pt x="25" y="0"/>
                    <a:pt x="1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9" name="Freeform 161"/>
            <p:cNvSpPr>
              <a:spLocks/>
            </p:cNvSpPr>
            <p:nvPr/>
          </p:nvSpPr>
          <p:spPr bwMode="auto">
            <a:xfrm>
              <a:off x="5446713" y="2379663"/>
              <a:ext cx="560388" cy="1101725"/>
            </a:xfrm>
            <a:custGeom>
              <a:avLst/>
              <a:gdLst>
                <a:gd name="T0" fmla="*/ 110 w 157"/>
                <a:gd name="T1" fmla="*/ 309 h 309"/>
                <a:gd name="T2" fmla="*/ 107 w 157"/>
                <a:gd name="T3" fmla="*/ 307 h 309"/>
                <a:gd name="T4" fmla="*/ 55 w 157"/>
                <a:gd name="T5" fmla="*/ 24 h 309"/>
                <a:gd name="T6" fmla="*/ 154 w 157"/>
                <a:gd name="T7" fmla="*/ 16 h 309"/>
                <a:gd name="T8" fmla="*/ 156 w 157"/>
                <a:gd name="T9" fmla="*/ 21 h 309"/>
                <a:gd name="T10" fmla="*/ 151 w 157"/>
                <a:gd name="T11" fmla="*/ 23 h 309"/>
                <a:gd name="T12" fmla="*/ 61 w 157"/>
                <a:gd name="T13" fmla="*/ 29 h 309"/>
                <a:gd name="T14" fmla="*/ 114 w 157"/>
                <a:gd name="T15" fmla="*/ 304 h 309"/>
                <a:gd name="T16" fmla="*/ 112 w 157"/>
                <a:gd name="T17" fmla="*/ 309 h 309"/>
                <a:gd name="T18" fmla="*/ 110 w 157"/>
                <a:gd name="T19" fmla="*/ 30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309">
                  <a:moveTo>
                    <a:pt x="110" y="309"/>
                  </a:moveTo>
                  <a:cubicBezTo>
                    <a:pt x="109" y="309"/>
                    <a:pt x="108" y="309"/>
                    <a:pt x="107" y="307"/>
                  </a:cubicBezTo>
                  <a:cubicBezTo>
                    <a:pt x="103" y="298"/>
                    <a:pt x="0" y="87"/>
                    <a:pt x="55" y="24"/>
                  </a:cubicBezTo>
                  <a:cubicBezTo>
                    <a:pt x="74" y="3"/>
                    <a:pt x="107" y="0"/>
                    <a:pt x="154" y="16"/>
                  </a:cubicBezTo>
                  <a:cubicBezTo>
                    <a:pt x="156" y="17"/>
                    <a:pt x="157" y="19"/>
                    <a:pt x="156" y="21"/>
                  </a:cubicBezTo>
                  <a:cubicBezTo>
                    <a:pt x="155" y="23"/>
                    <a:pt x="153" y="24"/>
                    <a:pt x="151" y="23"/>
                  </a:cubicBezTo>
                  <a:cubicBezTo>
                    <a:pt x="108" y="8"/>
                    <a:pt x="77" y="10"/>
                    <a:pt x="61" y="29"/>
                  </a:cubicBezTo>
                  <a:cubicBezTo>
                    <a:pt x="9" y="89"/>
                    <a:pt x="113" y="302"/>
                    <a:pt x="114" y="304"/>
                  </a:cubicBezTo>
                  <a:cubicBezTo>
                    <a:pt x="115" y="306"/>
                    <a:pt x="114" y="308"/>
                    <a:pt x="112" y="309"/>
                  </a:cubicBezTo>
                  <a:cubicBezTo>
                    <a:pt x="112" y="309"/>
                    <a:pt x="111" y="309"/>
                    <a:pt x="110" y="30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0" name="Freeform 162"/>
            <p:cNvSpPr>
              <a:spLocks/>
            </p:cNvSpPr>
            <p:nvPr/>
          </p:nvSpPr>
          <p:spPr bwMode="auto">
            <a:xfrm>
              <a:off x="6813551" y="2725738"/>
              <a:ext cx="503238" cy="755650"/>
            </a:xfrm>
            <a:custGeom>
              <a:avLst/>
              <a:gdLst>
                <a:gd name="T0" fmla="*/ 5 w 141"/>
                <a:gd name="T1" fmla="*/ 212 h 212"/>
                <a:gd name="T2" fmla="*/ 2 w 141"/>
                <a:gd name="T3" fmla="*/ 212 h 212"/>
                <a:gd name="T4" fmla="*/ 2 w 141"/>
                <a:gd name="T5" fmla="*/ 206 h 212"/>
                <a:gd name="T6" fmla="*/ 108 w 141"/>
                <a:gd name="T7" fmla="*/ 19 h 212"/>
                <a:gd name="T8" fmla="*/ 55 w 141"/>
                <a:gd name="T9" fmla="*/ 18 h 212"/>
                <a:gd name="T10" fmla="*/ 51 w 141"/>
                <a:gd name="T11" fmla="*/ 15 h 212"/>
                <a:gd name="T12" fmla="*/ 53 w 141"/>
                <a:gd name="T13" fmla="*/ 10 h 212"/>
                <a:gd name="T14" fmla="*/ 114 w 141"/>
                <a:gd name="T15" fmla="*/ 14 h 212"/>
                <a:gd name="T16" fmla="*/ 8 w 141"/>
                <a:gd name="T17" fmla="*/ 211 h 212"/>
                <a:gd name="T18" fmla="*/ 5 w 141"/>
                <a:gd name="T19"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212">
                  <a:moveTo>
                    <a:pt x="5" y="212"/>
                  </a:moveTo>
                  <a:cubicBezTo>
                    <a:pt x="4" y="212"/>
                    <a:pt x="3" y="212"/>
                    <a:pt x="2" y="212"/>
                  </a:cubicBezTo>
                  <a:cubicBezTo>
                    <a:pt x="1" y="210"/>
                    <a:pt x="0" y="208"/>
                    <a:pt x="2" y="206"/>
                  </a:cubicBezTo>
                  <a:cubicBezTo>
                    <a:pt x="38" y="164"/>
                    <a:pt x="128" y="49"/>
                    <a:pt x="108" y="19"/>
                  </a:cubicBezTo>
                  <a:cubicBezTo>
                    <a:pt x="102" y="9"/>
                    <a:pt x="84" y="9"/>
                    <a:pt x="55" y="18"/>
                  </a:cubicBezTo>
                  <a:cubicBezTo>
                    <a:pt x="53" y="18"/>
                    <a:pt x="51" y="17"/>
                    <a:pt x="51" y="15"/>
                  </a:cubicBezTo>
                  <a:cubicBezTo>
                    <a:pt x="50" y="13"/>
                    <a:pt x="51" y="11"/>
                    <a:pt x="53" y="10"/>
                  </a:cubicBezTo>
                  <a:cubicBezTo>
                    <a:pt x="86" y="0"/>
                    <a:pt x="106" y="2"/>
                    <a:pt x="114" y="14"/>
                  </a:cubicBezTo>
                  <a:cubicBezTo>
                    <a:pt x="141" y="55"/>
                    <a:pt x="21" y="195"/>
                    <a:pt x="8" y="211"/>
                  </a:cubicBezTo>
                  <a:cubicBezTo>
                    <a:pt x="7" y="212"/>
                    <a:pt x="6" y="212"/>
                    <a:pt x="5" y="21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1" name="Freeform 163"/>
            <p:cNvSpPr>
              <a:spLocks/>
            </p:cNvSpPr>
            <p:nvPr/>
          </p:nvSpPr>
          <p:spPr bwMode="auto">
            <a:xfrm>
              <a:off x="6046788" y="2165351"/>
              <a:ext cx="628650" cy="1316038"/>
            </a:xfrm>
            <a:custGeom>
              <a:avLst/>
              <a:gdLst>
                <a:gd name="T0" fmla="*/ 82 w 176"/>
                <a:gd name="T1" fmla="*/ 369 h 369"/>
                <a:gd name="T2" fmla="*/ 78 w 176"/>
                <a:gd name="T3" fmla="*/ 367 h 369"/>
                <a:gd name="T4" fmla="*/ 76 w 176"/>
                <a:gd name="T5" fmla="*/ 25 h 369"/>
                <a:gd name="T6" fmla="*/ 173 w 176"/>
                <a:gd name="T7" fmla="*/ 14 h 369"/>
                <a:gd name="T8" fmla="*/ 176 w 176"/>
                <a:gd name="T9" fmla="*/ 19 h 369"/>
                <a:gd name="T10" fmla="*/ 171 w 176"/>
                <a:gd name="T11" fmla="*/ 21 h 369"/>
                <a:gd name="T12" fmla="*/ 81 w 176"/>
                <a:gd name="T13" fmla="*/ 31 h 369"/>
                <a:gd name="T14" fmla="*/ 86 w 176"/>
                <a:gd name="T15" fmla="*/ 365 h 369"/>
                <a:gd name="T16" fmla="*/ 83 w 176"/>
                <a:gd name="T17" fmla="*/ 369 h 369"/>
                <a:gd name="T18" fmla="*/ 82 w 176"/>
                <a:gd name="T19"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369">
                  <a:moveTo>
                    <a:pt x="82" y="369"/>
                  </a:moveTo>
                  <a:cubicBezTo>
                    <a:pt x="80" y="369"/>
                    <a:pt x="79" y="368"/>
                    <a:pt x="78" y="367"/>
                  </a:cubicBezTo>
                  <a:cubicBezTo>
                    <a:pt x="75" y="356"/>
                    <a:pt x="0" y="99"/>
                    <a:pt x="76" y="25"/>
                  </a:cubicBezTo>
                  <a:cubicBezTo>
                    <a:pt x="98" y="4"/>
                    <a:pt x="131" y="0"/>
                    <a:pt x="173" y="14"/>
                  </a:cubicBezTo>
                  <a:cubicBezTo>
                    <a:pt x="175" y="14"/>
                    <a:pt x="176" y="17"/>
                    <a:pt x="176" y="19"/>
                  </a:cubicBezTo>
                  <a:cubicBezTo>
                    <a:pt x="175" y="21"/>
                    <a:pt x="173" y="22"/>
                    <a:pt x="171" y="21"/>
                  </a:cubicBezTo>
                  <a:cubicBezTo>
                    <a:pt x="131" y="8"/>
                    <a:pt x="101" y="11"/>
                    <a:pt x="81" y="31"/>
                  </a:cubicBezTo>
                  <a:cubicBezTo>
                    <a:pt x="8" y="101"/>
                    <a:pt x="85" y="362"/>
                    <a:pt x="86" y="365"/>
                  </a:cubicBezTo>
                  <a:cubicBezTo>
                    <a:pt x="86" y="367"/>
                    <a:pt x="85" y="369"/>
                    <a:pt x="83" y="369"/>
                  </a:cubicBezTo>
                  <a:cubicBezTo>
                    <a:pt x="83" y="369"/>
                    <a:pt x="82" y="369"/>
                    <a:pt x="82" y="36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0302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3899" y="-14882"/>
            <a:ext cx="4312625"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75483" y="153922"/>
            <a:ext cx="3809457" cy="144071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NZ" sz="4799" dirty="0">
                <a:gradFill>
                  <a:gsLst>
                    <a:gs pos="2917">
                      <a:srgbClr val="FFFFFF"/>
                    </a:gs>
                    <a:gs pos="30000">
                      <a:srgbClr val="FFFFFF"/>
                    </a:gs>
                  </a:gsLst>
                  <a:lin ang="5400000" scaled="0"/>
                </a:gradFill>
                <a:latin typeface="Segoe UI Light"/>
              </a:rPr>
              <a:t>Azure Functions</a:t>
            </a:r>
          </a:p>
        </p:txBody>
      </p:sp>
      <p:sp>
        <p:nvSpPr>
          <p:cNvPr id="8" name="Text Placeholder 2"/>
          <p:cNvSpPr txBox="1">
            <a:spLocks/>
          </p:cNvSpPr>
          <p:nvPr/>
        </p:nvSpPr>
        <p:spPr>
          <a:xfrm>
            <a:off x="275483" y="2014416"/>
            <a:ext cx="3853777" cy="5104163"/>
          </a:xfrm>
          <a:prstGeom prst="rect">
            <a:avLst/>
          </a:prstGeom>
        </p:spPr>
        <p:txBody>
          <a:bodyPr lIns="182750" tIns="146200" rIns="18275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32563">
              <a:spcBef>
                <a:spcPts val="0"/>
              </a:spcBef>
              <a:spcAft>
                <a:spcPts val="1800"/>
              </a:spcAft>
              <a:buNone/>
              <a:defRPr/>
            </a:pPr>
            <a:r>
              <a:rPr lang="en-US" sz="2200" dirty="0">
                <a:gradFill>
                  <a:gsLst>
                    <a:gs pos="2917">
                      <a:srgbClr val="FFFFFF"/>
                    </a:gs>
                    <a:gs pos="30000">
                      <a:srgbClr val="FFFFFF"/>
                    </a:gs>
                  </a:gsLst>
                  <a:lin ang="5400000" scaled="0"/>
                </a:gradFill>
                <a:latin typeface="Segoe UI Semilight"/>
              </a:rPr>
              <a:t>Azure Functions is a solution for easily running small pieces of code, or "functions," in the cloud</a:t>
            </a:r>
          </a:p>
          <a:p>
            <a:pPr marL="0" lvl="1" indent="0" defTabSz="932563">
              <a:spcBef>
                <a:spcPts val="0"/>
              </a:spcBef>
              <a:spcAft>
                <a:spcPts val="1800"/>
              </a:spcAft>
              <a:buNone/>
              <a:defRPr/>
            </a:pPr>
            <a:r>
              <a:rPr lang="en-US" sz="2200" dirty="0">
                <a:gradFill>
                  <a:gsLst>
                    <a:gs pos="2917">
                      <a:srgbClr val="FFFFFF"/>
                    </a:gs>
                    <a:gs pos="30000">
                      <a:srgbClr val="FFFFFF"/>
                    </a:gs>
                  </a:gsLst>
                  <a:lin ang="5400000" scaled="0"/>
                </a:gradFill>
                <a:latin typeface="Segoe UI Semilight"/>
              </a:rPr>
              <a:t>Functions can make development even more productive</a:t>
            </a:r>
          </a:p>
          <a:p>
            <a:pPr marL="0" lvl="1" indent="0" defTabSz="932563">
              <a:spcBef>
                <a:spcPts val="0"/>
              </a:spcBef>
              <a:spcAft>
                <a:spcPts val="1800"/>
              </a:spcAft>
              <a:buNone/>
              <a:defRPr/>
            </a:pPr>
            <a:r>
              <a:rPr lang="en-US" sz="2400" dirty="0">
                <a:gradFill>
                  <a:gsLst>
                    <a:gs pos="2917">
                      <a:srgbClr val="FFFFFF"/>
                    </a:gs>
                    <a:gs pos="30000">
                      <a:srgbClr val="FFFFFF"/>
                    </a:gs>
                  </a:gsLst>
                  <a:lin ang="5400000" scaled="0"/>
                </a:gradFill>
              </a:rPr>
              <a:t>Azure Functions  </a:t>
            </a:r>
            <a:r>
              <a:rPr lang="en-IN" sz="2400" dirty="0">
                <a:gradFill>
                  <a:gsLst>
                    <a:gs pos="2917">
                      <a:srgbClr val="FFFFFF"/>
                    </a:gs>
                    <a:gs pos="30000">
                      <a:srgbClr val="FFFFFF"/>
                    </a:gs>
                  </a:gsLst>
                  <a:lin ang="5400000" scaled="0"/>
                </a:gradFill>
              </a:rPr>
              <a:t>develop serverless applications on Microsoft Azure</a:t>
            </a:r>
            <a:endParaRPr lang="en-US" sz="2400" dirty="0">
              <a:gradFill>
                <a:gsLst>
                  <a:gs pos="2917">
                    <a:srgbClr val="FFFFFF"/>
                  </a:gs>
                  <a:gs pos="30000">
                    <a:srgbClr val="FFFFFF"/>
                  </a:gs>
                </a:gsLst>
                <a:lin ang="5400000" scaled="0"/>
              </a:gradFill>
            </a:endParaRPr>
          </a:p>
          <a:p>
            <a:pPr marL="0" lvl="1" indent="0" defTabSz="932563">
              <a:spcBef>
                <a:spcPts val="0"/>
              </a:spcBef>
              <a:spcAft>
                <a:spcPts val="1800"/>
              </a:spcAft>
              <a:buNone/>
              <a:defRPr/>
            </a:pPr>
            <a:r>
              <a:rPr lang="en-US" sz="2200" dirty="0">
                <a:gradFill>
                  <a:gsLst>
                    <a:gs pos="2917">
                      <a:srgbClr val="FFFFFF"/>
                    </a:gs>
                    <a:gs pos="30000">
                      <a:srgbClr val="FFFFFF"/>
                    </a:gs>
                  </a:gsLst>
                  <a:lin ang="5400000" scaled="0"/>
                </a:gradFill>
                <a:latin typeface="Segoe UI Semilight"/>
              </a:rPr>
              <a:t>Choose from a variety of programming languages</a:t>
            </a:r>
          </a:p>
        </p:txBody>
      </p:sp>
      <p:sp>
        <p:nvSpPr>
          <p:cNvPr id="7" name="Rectangle 6">
            <a:extLst>
              <a:ext uri="{FF2B5EF4-FFF2-40B4-BE49-F238E27FC236}">
                <a16:creationId xmlns:a16="http://schemas.microsoft.com/office/drawing/2014/main" id="{00B502EB-C60D-4CFB-943C-0A15E79D8139}"/>
              </a:ext>
            </a:extLst>
          </p:cNvPr>
          <p:cNvSpPr/>
          <p:nvPr/>
        </p:nvSpPr>
        <p:spPr bwMode="auto">
          <a:xfrm>
            <a:off x="4781900" y="4612965"/>
            <a:ext cx="219956" cy="17381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Plus 17">
            <a:extLst>
              <a:ext uri="{FF2B5EF4-FFF2-40B4-BE49-F238E27FC236}">
                <a16:creationId xmlns:a16="http://schemas.microsoft.com/office/drawing/2014/main" id="{F7900C71-79EE-4E7E-BB7D-B084EF1082BF}"/>
              </a:ext>
            </a:extLst>
          </p:cNvPr>
          <p:cNvSpPr/>
          <p:nvPr/>
        </p:nvSpPr>
        <p:spPr bwMode="auto">
          <a:xfrm>
            <a:off x="8351535" y="1693423"/>
            <a:ext cx="819199" cy="711794"/>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180" tIns="152145" rIns="190180" bIns="152145" numCol="1" spcCol="0" rtlCol="0" fromWordArt="0" anchor="t" anchorCtr="0" forceAA="0" compatLnSpc="1">
            <a:prstTxWarp prst="textNoShape">
              <a:avLst/>
            </a:prstTxWarp>
            <a:noAutofit/>
          </a:bodyPr>
          <a:lstStyle/>
          <a:p>
            <a:pPr algn="ctr" defTabSz="969581" fontAlgn="base">
              <a:lnSpc>
                <a:spcPct val="90000"/>
              </a:lnSpc>
              <a:spcBef>
                <a:spcPct val="0"/>
              </a:spcBef>
              <a:spcAft>
                <a:spcPct val="0"/>
              </a:spcAft>
              <a:defRPr/>
            </a:pPr>
            <a:endParaRPr lang="en-US" sz="187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C3E88B7-86A7-4EDF-BEB4-088D86677001}"/>
              </a:ext>
            </a:extLst>
          </p:cNvPr>
          <p:cNvSpPr txBox="1"/>
          <p:nvPr/>
        </p:nvSpPr>
        <p:spPr>
          <a:xfrm>
            <a:off x="4811950" y="317757"/>
            <a:ext cx="1942025" cy="589775"/>
          </a:xfrm>
          <a:prstGeom prst="rect">
            <a:avLst/>
          </a:prstGeom>
          <a:noFill/>
        </p:spPr>
        <p:txBody>
          <a:bodyPr wrap="square" lIns="190180" tIns="152145" rIns="190180" bIns="152145" rtlCol="0">
            <a:spAutoFit/>
          </a:bodyPr>
          <a:lstStyle/>
          <a:p>
            <a:pPr algn="ctr" defTabSz="950938">
              <a:lnSpc>
                <a:spcPct val="90000"/>
              </a:lnSpc>
              <a:spcAft>
                <a:spcPts val="624"/>
              </a:spcAft>
              <a:defRPr/>
            </a:pPr>
            <a:r>
              <a:rPr lang="en-US" sz="2040" kern="0">
                <a:gradFill>
                  <a:gsLst>
                    <a:gs pos="2917">
                      <a:srgbClr val="353535"/>
                    </a:gs>
                    <a:gs pos="30000">
                      <a:srgbClr val="353535"/>
                    </a:gs>
                  </a:gsLst>
                  <a:lin ang="5400000" scaled="0"/>
                </a:gradFill>
                <a:latin typeface="Segoe UI"/>
              </a:rPr>
              <a:t>Code</a:t>
            </a:r>
          </a:p>
        </p:txBody>
      </p:sp>
      <p:sp>
        <p:nvSpPr>
          <p:cNvPr id="13" name="TextBox 12">
            <a:extLst>
              <a:ext uri="{FF2B5EF4-FFF2-40B4-BE49-F238E27FC236}">
                <a16:creationId xmlns:a16="http://schemas.microsoft.com/office/drawing/2014/main" id="{C78B42CC-EE9C-477D-944B-715002736FB5}"/>
              </a:ext>
            </a:extLst>
          </p:cNvPr>
          <p:cNvSpPr txBox="1"/>
          <p:nvPr/>
        </p:nvSpPr>
        <p:spPr>
          <a:xfrm>
            <a:off x="10270060" y="317757"/>
            <a:ext cx="1998914" cy="589775"/>
          </a:xfrm>
          <a:prstGeom prst="rect">
            <a:avLst/>
          </a:prstGeom>
          <a:noFill/>
        </p:spPr>
        <p:txBody>
          <a:bodyPr wrap="square" lIns="190180" tIns="152145" rIns="190180" bIns="152145" rtlCol="0">
            <a:spAutoFit/>
          </a:bodyPr>
          <a:lstStyle/>
          <a:p>
            <a:pPr algn="ctr" defTabSz="950938">
              <a:lnSpc>
                <a:spcPct val="90000"/>
              </a:lnSpc>
              <a:spcAft>
                <a:spcPts val="624"/>
              </a:spcAft>
              <a:defRPr/>
            </a:pPr>
            <a:r>
              <a:rPr lang="en-US" sz="2040" kern="0">
                <a:gradFill>
                  <a:gsLst>
                    <a:gs pos="2917">
                      <a:srgbClr val="353535"/>
                    </a:gs>
                    <a:gs pos="30000">
                      <a:srgbClr val="353535"/>
                    </a:gs>
                  </a:gsLst>
                  <a:lin ang="5400000" scaled="0"/>
                </a:gradFill>
                <a:latin typeface="Segoe UI"/>
              </a:rPr>
              <a:t>Events &amp; Data</a:t>
            </a:r>
          </a:p>
        </p:txBody>
      </p:sp>
      <p:sp>
        <p:nvSpPr>
          <p:cNvPr id="14" name="TextBox 13">
            <a:extLst>
              <a:ext uri="{FF2B5EF4-FFF2-40B4-BE49-F238E27FC236}">
                <a16:creationId xmlns:a16="http://schemas.microsoft.com/office/drawing/2014/main" id="{3B68E272-E13B-415C-B943-DA61490C0734}"/>
              </a:ext>
            </a:extLst>
          </p:cNvPr>
          <p:cNvSpPr txBox="1"/>
          <p:nvPr/>
        </p:nvSpPr>
        <p:spPr>
          <a:xfrm>
            <a:off x="7532197" y="317757"/>
            <a:ext cx="2285433" cy="589775"/>
          </a:xfrm>
          <a:prstGeom prst="rect">
            <a:avLst/>
          </a:prstGeom>
          <a:noFill/>
        </p:spPr>
        <p:txBody>
          <a:bodyPr wrap="square" lIns="190180" tIns="152145" rIns="190180" bIns="152145" rtlCol="0">
            <a:spAutoFit/>
          </a:bodyPr>
          <a:lstStyle/>
          <a:p>
            <a:pPr algn="ctr" defTabSz="950938">
              <a:lnSpc>
                <a:spcPct val="90000"/>
              </a:lnSpc>
              <a:spcAft>
                <a:spcPts val="624"/>
              </a:spcAft>
              <a:defRPr/>
            </a:pPr>
            <a:r>
              <a:rPr lang="en-US" sz="2040" kern="0">
                <a:gradFill>
                  <a:gsLst>
                    <a:gs pos="2917">
                      <a:srgbClr val="353535"/>
                    </a:gs>
                    <a:gs pos="30000">
                      <a:srgbClr val="353535"/>
                    </a:gs>
                  </a:gsLst>
                  <a:lin ang="5400000" scaled="0"/>
                </a:gradFill>
                <a:latin typeface="Segoe UI"/>
              </a:rPr>
              <a:t>Azure Functions</a:t>
            </a:r>
          </a:p>
        </p:txBody>
      </p:sp>
      <p:pic>
        <p:nvPicPr>
          <p:cNvPr id="15" name="Picture 14">
            <a:extLst>
              <a:ext uri="{FF2B5EF4-FFF2-40B4-BE49-F238E27FC236}">
                <a16:creationId xmlns:a16="http://schemas.microsoft.com/office/drawing/2014/main" id="{695C3787-335E-491D-AF31-F724819729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4350840" y="670955"/>
            <a:ext cx="1057606" cy="2906177"/>
          </a:xfrm>
          <a:prstGeom prst="rect">
            <a:avLst/>
          </a:prstGeom>
        </p:spPr>
      </p:pic>
      <p:pic>
        <p:nvPicPr>
          <p:cNvPr id="16" name="Picture 15">
            <a:extLst>
              <a:ext uri="{FF2B5EF4-FFF2-40B4-BE49-F238E27FC236}">
                <a16:creationId xmlns:a16="http://schemas.microsoft.com/office/drawing/2014/main" id="{91F56DBA-2069-4669-AF1A-8CD1B52DC2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6365479" y="658266"/>
            <a:ext cx="1021464" cy="2906177"/>
          </a:xfrm>
          <a:prstGeom prst="rect">
            <a:avLst/>
          </a:prstGeom>
        </p:spPr>
      </p:pic>
      <p:pic>
        <p:nvPicPr>
          <p:cNvPr id="17" name="slash">
            <a:extLst>
              <a:ext uri="{FF2B5EF4-FFF2-40B4-BE49-F238E27FC236}">
                <a16:creationId xmlns:a16="http://schemas.microsoft.com/office/drawing/2014/main" id="{009733A8-9D12-47E7-86C5-DDB130AB0E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5344878" y="674395"/>
            <a:ext cx="976874" cy="2906177"/>
          </a:xfrm>
          <a:prstGeom prst="rect">
            <a:avLst/>
          </a:prstGeom>
        </p:spPr>
      </p:pic>
      <p:pic>
        <p:nvPicPr>
          <p:cNvPr id="18" name="Picture 17">
            <a:extLst>
              <a:ext uri="{FF2B5EF4-FFF2-40B4-BE49-F238E27FC236}">
                <a16:creationId xmlns:a16="http://schemas.microsoft.com/office/drawing/2014/main" id="{DC70797F-47B5-4602-A6E8-3F13C27BAA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23162" y="710078"/>
            <a:ext cx="3140968" cy="2771807"/>
          </a:xfrm>
          <a:prstGeom prst="rect">
            <a:avLst/>
          </a:prstGeom>
        </p:spPr>
      </p:pic>
      <p:pic>
        <p:nvPicPr>
          <p:cNvPr id="3" name="Picture 2">
            <a:extLst>
              <a:ext uri="{FF2B5EF4-FFF2-40B4-BE49-F238E27FC236}">
                <a16:creationId xmlns:a16="http://schemas.microsoft.com/office/drawing/2014/main" id="{A1D93728-D088-4ABA-80E6-CAEE192A479A}"/>
              </a:ext>
            </a:extLst>
          </p:cNvPr>
          <p:cNvPicPr>
            <a:picLocks noChangeAspect="1"/>
          </p:cNvPicPr>
          <p:nvPr/>
        </p:nvPicPr>
        <p:blipFill>
          <a:blip r:embed="rId5"/>
          <a:stretch>
            <a:fillRect/>
          </a:stretch>
        </p:blipFill>
        <p:spPr>
          <a:xfrm>
            <a:off x="4890052" y="4321058"/>
            <a:ext cx="7546423" cy="2550405"/>
          </a:xfrm>
          <a:prstGeom prst="rect">
            <a:avLst/>
          </a:prstGeom>
        </p:spPr>
      </p:pic>
    </p:spTree>
    <p:extLst>
      <p:ext uri="{BB962C8B-B14F-4D97-AF65-F5344CB8AC3E}">
        <p14:creationId xmlns:p14="http://schemas.microsoft.com/office/powerpoint/2010/main" val="31167194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3.54167E-6 -7.40741E-7 L -0.1944 -0.00555 " pathEditMode="relative" rAng="0" ptsTypes="AA">
                                      <p:cBhvr>
                                        <p:cTn id="15" dur="750" fill="hold"/>
                                        <p:tgtEl>
                                          <p:spTgt spid="18"/>
                                        </p:tgtEl>
                                        <p:attrNameLst>
                                          <p:attrName>ppt_x</p:attrName>
                                          <p:attrName>ppt_y</p:attrName>
                                        </p:attrNameLst>
                                      </p:cBhvr>
                                      <p:rCtr x="-9727" y="-278"/>
                                    </p:animMotion>
                                  </p:childTnLst>
                                </p:cTn>
                              </p:par>
                              <p:par>
                                <p:cTn id="16" presetID="42" presetClass="path" presetSubtype="0" decel="100000" fill="hold" nodeType="withEffect">
                                  <p:stCondLst>
                                    <p:cond delay="0"/>
                                  </p:stCondLst>
                                  <p:childTnLst>
                                    <p:animMotion origin="layout" path="M -3.95833E-6 4.07407E-6 L 0.23295 -0.00649 " pathEditMode="relative" rAng="0" ptsTypes="AA">
                                      <p:cBhvr>
                                        <p:cTn id="17" dur="750" fill="hold"/>
                                        <p:tgtEl>
                                          <p:spTgt spid="15"/>
                                        </p:tgtEl>
                                        <p:attrNameLst>
                                          <p:attrName>ppt_x</p:attrName>
                                          <p:attrName>ppt_y</p:attrName>
                                        </p:attrNameLst>
                                      </p:cBhvr>
                                      <p:rCtr x="11641" y="-324"/>
                                    </p:animMotion>
                                  </p:childTnLst>
                                </p:cTn>
                              </p:par>
                              <p:par>
                                <p:cTn id="18" presetID="42" presetClass="path" presetSubtype="0" decel="100000" fill="hold" nodeType="withEffect">
                                  <p:stCondLst>
                                    <p:cond delay="0"/>
                                  </p:stCondLst>
                                  <p:childTnLst>
                                    <p:animMotion origin="layout" path="M -8.33333E-7 -4.07407E-6 L 0.23516 -0.00648 " pathEditMode="relative" rAng="0" ptsTypes="AA">
                                      <p:cBhvr>
                                        <p:cTn id="19" dur="750" fill="hold"/>
                                        <p:tgtEl>
                                          <p:spTgt spid="16"/>
                                        </p:tgtEl>
                                        <p:attrNameLst>
                                          <p:attrName>ppt_x</p:attrName>
                                          <p:attrName>ppt_y</p:attrName>
                                        </p:attrNameLst>
                                      </p:cBhvr>
                                      <p:rCtr x="11758" y="-324"/>
                                    </p:animMotion>
                                  </p:childTnLst>
                                </p:cTn>
                              </p:par>
                              <p:par>
                                <p:cTn id="20" presetID="42" presetClass="path" presetSubtype="0" decel="100000" fill="hold" nodeType="withEffect">
                                  <p:stCondLst>
                                    <p:cond delay="0"/>
                                  </p:stCondLst>
                                  <p:childTnLst>
                                    <p:animMotion origin="layout" path="M 3.33333E-6 1.11111E-6 L 0.23216 -0.00648 " pathEditMode="relative" rAng="0" ptsTypes="AA">
                                      <p:cBhvr>
                                        <p:cTn id="21" dur="750" fill="hold"/>
                                        <p:tgtEl>
                                          <p:spTgt spid="17"/>
                                        </p:tgtEl>
                                        <p:attrNameLst>
                                          <p:attrName>ppt_x</p:attrName>
                                          <p:attrName>ppt_y</p:attrName>
                                        </p:attrNameLst>
                                      </p:cBhvr>
                                      <p:rCtr x="11602" y="-324"/>
                                    </p:animMotion>
                                  </p:childTnLst>
                                </p:cTn>
                              </p:par>
                              <p:par>
                                <p:cTn id="22" presetID="6" presetClass="emph" presetSubtype="0" decel="100000" fill="hold" nodeType="withEffect">
                                  <p:stCondLst>
                                    <p:cond delay="300"/>
                                  </p:stCondLst>
                                  <p:childTnLst>
                                    <p:animScale>
                                      <p:cBhvr>
                                        <p:cTn id="23" dur="450" fill="hold"/>
                                        <p:tgtEl>
                                          <p:spTgt spid="17"/>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42" presetClass="path" presetSubtype="0" decel="100000" fill="hold" grpId="1" nodeType="withEffect">
                                  <p:stCondLst>
                                    <p:cond delay="750"/>
                                  </p:stCondLst>
                                  <p:childTnLst>
                                    <p:animMotion origin="layout" path="M -2.29167E-6 -3.7037E-6 L -2.29167E-6 -0.05439 " pathEditMode="relative" rAng="0" ptsTypes="AA">
                                      <p:cBhvr>
                                        <p:cTn id="28" dur="500" spd="-100000" fill="hold"/>
                                        <p:tgtEl>
                                          <p:spTgt spid="14"/>
                                        </p:tgtEl>
                                        <p:attrNameLst>
                                          <p:attrName>ppt_x</p:attrName>
                                          <p:attrName>ppt_y</p:attrName>
                                        </p:attrNameLst>
                                      </p:cBhvr>
                                      <p:rCtr x="0" y="-2731"/>
                                    </p:animMotion>
                                  </p:childTnLst>
                                </p:cTn>
                              </p:par>
                              <p:par>
                                <p:cTn id="29" presetID="10" presetClass="entr" presetSubtype="0" fill="hold" nodeType="with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xEl>
                                              <p:pRg st="1" end="1"/>
                                            </p:txEl>
                                          </p:spTgt>
                                        </p:tgtEl>
                                        <p:attrNameLst>
                                          <p:attrName>style.visibility</p:attrName>
                                        </p:attrNameLst>
                                      </p:cBhvr>
                                      <p:to>
                                        <p:strVal val="visible"/>
                                      </p:to>
                                    </p:set>
                                    <p:animEffect transition="in" filter="fade">
                                      <p:cBhvr>
                                        <p:cTn id="34" dur="500"/>
                                        <p:tgtEl>
                                          <p:spTgt spid="8">
                                            <p:txEl>
                                              <p:pRg st="1" end="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fade">
                                      <p:cBhvr>
                                        <p:cTn id="37" dur="500"/>
                                        <p:tgtEl>
                                          <p:spTgt spid="8">
                                            <p:txEl>
                                              <p:pRg st="2" end="2"/>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fade">
                                      <p:cBhvr>
                                        <p:cTn id="40"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p:bldP spid="14" grpId="1"/>
    </p:bldLst>
  </p:timing>
</p:sld>
</file>

<file path=ppt/theme/theme1.xml><?xml version="1.0" encoding="utf-8"?>
<a:theme xmlns:a="http://schemas.openxmlformats.org/drawingml/2006/main" name="CIty-Specific Walk-in slides">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29505CB7-62DE-4126-9BE6-548D38D95CB2}" vid="{85F7EAC4-9B74-43A3-AD07-F2A2E4038DB7}"/>
    </a:ext>
  </a:extLst>
</a:theme>
</file>

<file path=ppt/theme/theme2.xml><?xml version="1.0" encoding="utf-8"?>
<a:theme xmlns:a="http://schemas.openxmlformats.org/drawingml/2006/main" name="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29505CB7-62DE-4126-9BE6-548D38D95CB2}" vid="{33A24887-97F1-4363-A643-881E4E6546A9}"/>
    </a:ext>
  </a:extLst>
</a:theme>
</file>

<file path=ppt/theme/theme3.xml><?xml version="1.0" encoding="utf-8"?>
<a:theme xmlns:a="http://schemas.openxmlformats.org/drawingml/2006/main" name="5-50155_Microsoft_Tech_Summit_Dark_Template">
  <a:themeElements>
    <a:clrScheme name="Microsoft Tech Summit Dark Bknd">
      <a:dk1>
        <a:srgbClr val="282828"/>
      </a:dk1>
      <a:lt1>
        <a:srgbClr val="FFFFFF"/>
      </a:lt1>
      <a:dk2>
        <a:srgbClr val="0078D7"/>
      </a:dk2>
      <a:lt2>
        <a:srgbClr val="E6E6E6"/>
      </a:lt2>
      <a:accent1>
        <a:srgbClr val="0078D7"/>
      </a:accent1>
      <a:accent2>
        <a:srgbClr val="D83B01"/>
      </a:accent2>
      <a:accent3>
        <a:srgbClr val="00BCF2"/>
      </a:accent3>
      <a:accent4>
        <a:srgbClr val="FF8C00"/>
      </a:accent4>
      <a:accent5>
        <a:srgbClr val="FFB900"/>
      </a:accent5>
      <a:accent6>
        <a:srgbClr val="D2D2D2"/>
      </a:accent6>
      <a:hlink>
        <a:srgbClr val="93E7FF"/>
      </a:hlink>
      <a:folHlink>
        <a:srgbClr val="93E7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29505CB7-62DE-4126-9BE6-548D38D95CB2}" vid="{FEAEBFDB-9622-466A-B462-EC3920D98476}"/>
    </a:ext>
  </a:extLst>
</a:theme>
</file>

<file path=ppt/theme/theme4.xml><?xml version="1.0" encoding="utf-8"?>
<a:theme xmlns:a="http://schemas.openxmlformats.org/drawingml/2006/main" name="1_5-50057_TechSummit_FY17_Dark">
  <a:themeElements>
    <a:clrScheme name="TechSummit_Dark">
      <a:dk1>
        <a:srgbClr val="161616"/>
      </a:dk1>
      <a:lt1>
        <a:srgbClr val="FFFFFF"/>
      </a:lt1>
      <a:dk2>
        <a:srgbClr val="505050"/>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_FY17_16x9_Template.potx" id="{0F38E6BD-6271-4EAD-8421-BBD1CAF81882}" vid="{3EE8E180-A068-4F2A-9562-2B44096A734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TechSummit_Dark">
    <a:dk1>
      <a:srgbClr val="161616"/>
    </a:dk1>
    <a:lt1>
      <a:srgbClr val="FFFFFF"/>
    </a:lt1>
    <a:dk2>
      <a:srgbClr val="505050"/>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6BE475FE3D65E4E893A8EB35444E28B" ma:contentTypeVersion="20" ma:contentTypeDescription="Create a new document." ma:contentTypeScope="" ma:versionID="8cf108e264b96ee6187ba7e38ef51ff9">
  <xsd:schema xmlns:xsd="http://www.w3.org/2001/XMLSchema" xmlns:xs="http://www.w3.org/2001/XMLSchema" xmlns:p="http://schemas.microsoft.com/office/2006/metadata/properties" xmlns:ns1="http://schemas.microsoft.com/sharepoint/v3" xmlns:ns2="8c549ff6-be8b-4d2f-a427-0e43081ea2a7" xmlns:ns3="498ab54b-dc15-46a3-9798-269cb0296dca" xmlns:ns4="b99bc2c0-e520-48d7-b586-85cd5c9bb38a" targetNamespace="http://schemas.microsoft.com/office/2006/metadata/properties" ma:root="true" ma:fieldsID="51fdfcb5ccc4ba1d0020082b530a7467" ns1:_="" ns2:_="" ns3:_="" ns4:_="">
    <xsd:import namespace="http://schemas.microsoft.com/sharepoint/v3"/>
    <xsd:import namespace="8c549ff6-be8b-4d2f-a427-0e43081ea2a7"/>
    <xsd:import namespace="498ab54b-dc15-46a3-9798-269cb0296dca"/>
    <xsd:import namespace="b99bc2c0-e520-48d7-b586-85cd5c9bb38a"/>
    <xsd:element name="properties">
      <xsd:complexType>
        <xsd:sequence>
          <xsd:element name="documentManagement">
            <xsd:complexType>
              <xsd:all>
                <xsd:element ref="ns2:Doc_Type" minOccurs="0"/>
                <xsd:element ref="ns2:Published" minOccurs="0"/>
                <xsd:element ref="ns2:To_x0020_Do_x0020_Notes" minOccurs="0"/>
                <xsd:element ref="ns2:TFS_x0020_ID" minOccurs="0"/>
                <xsd:element ref="ns3:SharedWithUsers" minOccurs="0"/>
                <xsd:element ref="ns3:SharingHintHash" minOccurs="0"/>
                <xsd:element ref="ns3:SharedWithDetails" minOccurs="0"/>
                <xsd:element ref="ns1:_ip_UnifiedCompliancePolicyProperties" minOccurs="0"/>
                <xsd:element ref="ns1:_ip_UnifiedCompliancePolicyUIAction"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c549ff6-be8b-4d2f-a427-0e43081ea2a7" elementFormDefault="qualified">
    <xsd:import namespace="http://schemas.microsoft.com/office/2006/documentManagement/types"/>
    <xsd:import namespace="http://schemas.microsoft.com/office/infopath/2007/PartnerControls"/>
    <xsd:element name="Doc_Type" ma:index="8" nillable="true" ma:displayName="Doc_Type" ma:default="Blog" ma:format="Dropdown" ma:internalName="Doc_Type">
      <xsd:simpleType>
        <xsd:restriction base="dms:Choice">
          <xsd:enumeration value="Blog"/>
          <xsd:enumeration value="Document"/>
        </xsd:restriction>
      </xsd:simpleType>
    </xsd:element>
    <xsd:element name="Published" ma:index="9" nillable="true" ma:displayName="Published" ma:default="1" ma:internalName="Published">
      <xsd:simpleType>
        <xsd:restriction base="dms:Boolean"/>
      </xsd:simpleType>
    </xsd:element>
    <xsd:element name="To_x0020_Do_x0020_Notes" ma:index="10" nillable="true" ma:displayName="To Do Notes" ma:internalName="To_x0020_Do_x0020_Notes">
      <xsd:simpleType>
        <xsd:restriction base="dms:Text">
          <xsd:maxLength value="255"/>
        </xsd:restriction>
      </xsd:simpleType>
    </xsd:element>
    <xsd:element name="TFS_x0020_ID" ma:index="11" nillable="true" ma:displayName="TFS ID" ma:description="TFS ID in IX" ma:internalName="TFS_x0020_ID">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498ab54b-dc15-46a3-9798-269cb0296dc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3" nillable="true" ma:displayName="Sharing Hint Hash" ma:internalName="SharingHintHash" ma:readOnly="true">
      <xsd:simpleType>
        <xsd:restriction base="dms:Text"/>
      </xsd:simpleType>
    </xsd:element>
    <xsd:element name="SharedWithDetails" ma:index="14" nillable="true" ma:displayName="Shared With Details" ma:internalName="SharedWithDetails" ma:readOnly="true">
      <xsd:simpleType>
        <xsd:restriction base="dms:Note">
          <xsd:maxLength value="255"/>
        </xsd:restriction>
      </xsd:simpleType>
    </xsd:element>
    <xsd:element name="LastSharedByUser" ma:index="17" nillable="true" ma:displayName="Last Shared By User" ma:description="" ma:internalName="LastSharedByUser" ma:readOnly="true">
      <xsd:simpleType>
        <xsd:restriction base="dms:Note">
          <xsd:maxLength value="255"/>
        </xsd:restriction>
      </xsd:simpleType>
    </xsd:element>
    <xsd:element name="LastSharedByTime" ma:index="18"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99bc2c0-e520-48d7-b586-85cd5c9bb38a" elementFormDefault="qualified">
    <xsd:import namespace="http://schemas.microsoft.com/office/2006/documentManagement/types"/>
    <xsd:import namespace="http://schemas.microsoft.com/office/infopath/2007/PartnerControls"/>
    <xsd:element name="MediaServiceMetadata" ma:index="19" nillable="true" ma:displayName="MediaServiceMetadata" ma:description="" ma:hidden="true" ma:internalName="MediaServiceMetadata" ma:readOnly="true">
      <xsd:simpleType>
        <xsd:restriction base="dms:Note"/>
      </xsd:simpleType>
    </xsd:element>
    <xsd:element name="MediaServiceFastMetadata" ma:index="20" nillable="true" ma:displayName="MediaServiceFastMetadata" ma:description="" ma:hidden="true" ma:internalName="MediaServiceFastMetadata" ma:readOnly="true">
      <xsd:simpleType>
        <xsd:restriction base="dms:Note"/>
      </xsd:simpleType>
    </xsd:element>
    <xsd:element name="MediaServiceDateTaken" ma:index="21" nillable="true" ma:displayName="MediaServiceDateTaken" ma:hidden="true" ma:internalName="MediaServiceDateTaken" ma:readOnly="true">
      <xsd:simpleType>
        <xsd:restriction base="dms:Text"/>
      </xsd:simpleType>
    </xsd:element>
    <xsd:element name="MediaServiceAutoTags" ma:index="22" nillable="true" ma:displayName="MediaServiceAutoTags" ma:internalName="MediaServiceAutoTags" ma:readOnly="true">
      <xsd:simpleType>
        <xsd:restriction base="dms:Text"/>
      </xsd:simpleType>
    </xsd:element>
    <xsd:element name="MediaServiceOCR" ma:index="23" nillable="true" ma:displayName="MediaServiceOCR" ma:internalName="MediaServiceOCR" ma:readOnly="true">
      <xsd:simpleType>
        <xsd:restriction base="dms:Note">
          <xsd:maxLength value="255"/>
        </xsd:restriction>
      </xsd:simpleType>
    </xsd:element>
    <xsd:element name="MediaServiceEventHashCode" ma:index="24" nillable="true" ma:displayName="MediaServiceEventHashCode" ma:hidden="true" ma:internalName="MediaServiceEventHashCode" ma:readOnly="true">
      <xsd:simpleType>
        <xsd:restriction base="dms:Text"/>
      </xsd:simpleType>
    </xsd:element>
    <xsd:element name="MediaServiceGenerationTime" ma:index="25"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ed xmlns="8c549ff6-be8b-4d2f-a427-0e43081ea2a7">true</Published>
    <_ip_UnifiedCompliancePolicyUIAction xmlns="http://schemas.microsoft.com/sharepoint/v3" xsi:nil="true"/>
    <To_x0020_Do_x0020_Notes xmlns="8c549ff6-be8b-4d2f-a427-0e43081ea2a7" xsi:nil="true"/>
    <TFS_x0020_ID xmlns="8c549ff6-be8b-4d2f-a427-0e43081ea2a7" xsi:nil="true"/>
    <_ip_UnifiedCompliancePolicyProperties xmlns="http://schemas.microsoft.com/sharepoint/v3" xsi:nil="true"/>
    <Doc_Type xmlns="8c549ff6-be8b-4d2f-a427-0e43081ea2a7">Blog</Doc_Typ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BD22AD-4153-4856-93A9-11D1793697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c549ff6-be8b-4d2f-a427-0e43081ea2a7"/>
    <ds:schemaRef ds:uri="498ab54b-dc15-46a3-9798-269cb0296dca"/>
    <ds:schemaRef ds:uri="b99bc2c0-e520-48d7-b586-85cd5c9bb3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50D82D-7F85-456A-8161-C81C0D79C587}">
  <ds:schemaRefs>
    <ds:schemaRef ds:uri="http://schemas.microsoft.com/office/2006/metadata/properties"/>
    <ds:schemaRef ds:uri="http://schemas.microsoft.com/office/infopath/2007/PartnerControls"/>
    <ds:schemaRef ds:uri="8c549ff6-be8b-4d2f-a427-0e43081ea2a7"/>
    <ds:schemaRef ds:uri="http://schemas.microsoft.com/sharepoint/v3"/>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2996</TotalTime>
  <Words>3523</Words>
  <Application>Microsoft Office PowerPoint</Application>
  <PresentationFormat>Custom</PresentationFormat>
  <Paragraphs>325</Paragraphs>
  <Slides>16</Slides>
  <Notes>16</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16</vt:i4>
      </vt:variant>
    </vt:vector>
  </HeadingPairs>
  <TitlesOfParts>
    <vt:vector size="29" baseType="lpstr">
      <vt:lpstr>Arial</vt:lpstr>
      <vt:lpstr>Calibri</vt:lpstr>
      <vt:lpstr>Calibri Light</vt:lpstr>
      <vt:lpstr>Consolas</vt:lpstr>
      <vt:lpstr>Segoe Pro</vt:lpstr>
      <vt:lpstr>Segoe UI</vt:lpstr>
      <vt:lpstr>Segoe UI Light</vt:lpstr>
      <vt:lpstr>Segoe UI Semilight</vt:lpstr>
      <vt:lpstr>Wingdings</vt:lpstr>
      <vt:lpstr>CIty-Specific Walk-in slides</vt:lpstr>
      <vt:lpstr>5-50155_Microsoft_Tech_Summit_Light_Template</vt:lpstr>
      <vt:lpstr>5-50155_Microsoft_Tech_Summit_Dark_Template</vt:lpstr>
      <vt:lpstr>1_5-50057_TechSummit_FY17_Dark</vt:lpstr>
      <vt:lpstr>Introduction to serverless computing with Azure Functions</vt:lpstr>
      <vt:lpstr>PowerPoint Presentation</vt:lpstr>
      <vt:lpstr>PowerPoint Presentation</vt:lpstr>
      <vt:lpstr>PowerPoint Presentation</vt:lpstr>
      <vt:lpstr>PowerPoint Presentation</vt:lpstr>
      <vt:lpstr>PowerPoint Presentation</vt:lpstr>
      <vt:lpstr>What is “serverless”</vt:lpstr>
      <vt:lpstr>Benefits of “serverless”</vt:lpstr>
      <vt:lpstr>PowerPoint Presentation</vt:lpstr>
      <vt:lpstr>Azure Functions</vt:lpstr>
      <vt:lpstr>PowerPoint Presentation</vt:lpstr>
      <vt:lpstr>PowerPoint Presentation</vt:lpstr>
      <vt:lpstr>PowerPoint Presentation</vt:lpstr>
      <vt:lpstr>Demo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Oded Dvoskin</dc:creator>
  <cp:lastModifiedBy>Piyush Vaishya</cp:lastModifiedBy>
  <cp:revision>52</cp:revision>
  <dcterms:modified xsi:type="dcterms:W3CDTF">2019-12-17T07:19:39Z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0x01010086BE475FE3D65E4E893A8EB35444E28B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edlaure@microsoft.com</vt:lpwstr>
  </property>
  <property fmtid="{D5CDD505-2E9C-101B-9397-08002B2CF9AE}" pid="14" name="MSIP_Label_f42aa342-8706-4288-bd11-ebb85995028c_SetDate">
    <vt:lpwstr>2017-11-01T17:42:19.8109351Z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